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64" r:id="rId3"/>
    <p:sldId id="266" r:id="rId4"/>
    <p:sldId id="271" r:id="rId5"/>
    <p:sldId id="258" r:id="rId6"/>
    <p:sldId id="259" r:id="rId7"/>
    <p:sldId id="267" r:id="rId8"/>
    <p:sldId id="260" r:id="rId9"/>
    <p:sldId id="265" r:id="rId10"/>
    <p:sldId id="268" r:id="rId11"/>
    <p:sldId id="262" r:id="rId12"/>
    <p:sldId id="263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624" autoAdjust="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de Bertran" userId="1fa20248-694c-45cb-a446-b14f6db995d9" providerId="ADAL" clId="{7ECBCD9C-F874-4D15-924E-A5076157221D}"/>
    <pc:docChg chg="undo custSel modSld">
      <pc:chgData name="Jade Bertran" userId="1fa20248-694c-45cb-a446-b14f6db995d9" providerId="ADAL" clId="{7ECBCD9C-F874-4D15-924E-A5076157221D}" dt="2026-01-29T09:12:34.227" v="21"/>
      <pc:docMkLst>
        <pc:docMk/>
      </pc:docMkLst>
      <pc:sldChg chg="modSp mod modAnim">
        <pc:chgData name="Jade Bertran" userId="1fa20248-694c-45cb-a446-b14f6db995d9" providerId="ADAL" clId="{7ECBCD9C-F874-4D15-924E-A5076157221D}" dt="2026-01-29T09:12:34.227" v="21"/>
        <pc:sldMkLst>
          <pc:docMk/>
          <pc:sldMk cId="1328589261" sldId="258"/>
        </pc:sldMkLst>
        <pc:spChg chg="mod">
          <ac:chgData name="Jade Bertran" userId="1fa20248-694c-45cb-a446-b14f6db995d9" providerId="ADAL" clId="{7ECBCD9C-F874-4D15-924E-A5076157221D}" dt="2026-01-29T09:12:22.521" v="17" actId="1076"/>
          <ac:spMkLst>
            <pc:docMk/>
            <pc:sldMk cId="1328589261" sldId="258"/>
            <ac:spMk id="7" creationId="{F71F1A74-6943-4D33-A9C1-AE89182E709B}"/>
          </ac:spMkLst>
        </pc:spChg>
      </pc:sldChg>
      <pc:sldChg chg="addSp modSp mod">
        <pc:chgData name="Jade Bertran" userId="1fa20248-694c-45cb-a446-b14f6db995d9" providerId="ADAL" clId="{7ECBCD9C-F874-4D15-924E-A5076157221D}" dt="2026-01-29T08:49:33.124" v="10" actId="1076"/>
        <pc:sldMkLst>
          <pc:docMk/>
          <pc:sldMk cId="4127159668" sldId="266"/>
        </pc:sldMkLst>
        <pc:grpChg chg="mod">
          <ac:chgData name="Jade Bertran" userId="1fa20248-694c-45cb-a446-b14f6db995d9" providerId="ADAL" clId="{7ECBCD9C-F874-4D15-924E-A5076157221D}" dt="2026-01-29T08:49:27.664" v="5" actId="1076"/>
          <ac:grpSpMkLst>
            <pc:docMk/>
            <pc:sldMk cId="4127159668" sldId="266"/>
            <ac:grpSpMk id="8" creationId="{C5D831C9-A617-5E1C-B94B-00F0C7C5B984}"/>
          </ac:grpSpMkLst>
        </pc:grpChg>
        <pc:grpChg chg="mod">
          <ac:chgData name="Jade Bertran" userId="1fa20248-694c-45cb-a446-b14f6db995d9" providerId="ADAL" clId="{7ECBCD9C-F874-4D15-924E-A5076157221D}" dt="2026-01-29T08:49:28.861" v="6" actId="1076"/>
          <ac:grpSpMkLst>
            <pc:docMk/>
            <pc:sldMk cId="4127159668" sldId="266"/>
            <ac:grpSpMk id="11" creationId="{8E3D44EB-D447-DA7C-327D-89D8C4ADA8A4}"/>
          </ac:grpSpMkLst>
        </pc:grpChg>
        <pc:grpChg chg="mod">
          <ac:chgData name="Jade Bertran" userId="1fa20248-694c-45cb-a446-b14f6db995d9" providerId="ADAL" clId="{7ECBCD9C-F874-4D15-924E-A5076157221D}" dt="2026-01-29T08:48:40.380" v="3" actId="1076"/>
          <ac:grpSpMkLst>
            <pc:docMk/>
            <pc:sldMk cId="4127159668" sldId="266"/>
            <ac:grpSpMk id="16" creationId="{B9BF07D2-C302-67CF-8CF1-E2C8BE65FE9B}"/>
          </ac:grpSpMkLst>
        </pc:grpChg>
        <pc:picChg chg="mod">
          <ac:chgData name="Jade Bertran" userId="1fa20248-694c-45cb-a446-b14f6db995d9" providerId="ADAL" clId="{7ECBCD9C-F874-4D15-924E-A5076157221D}" dt="2026-01-29T08:48:41.380" v="4" actId="1076"/>
          <ac:picMkLst>
            <pc:docMk/>
            <pc:sldMk cId="4127159668" sldId="266"/>
            <ac:picMk id="18" creationId="{DE96AA10-8E5B-B5D0-4664-05733A968B32}"/>
          </ac:picMkLst>
        </pc:picChg>
        <pc:picChg chg="add mod">
          <ac:chgData name="Jade Bertran" userId="1fa20248-694c-45cb-a446-b14f6db995d9" providerId="ADAL" clId="{7ECBCD9C-F874-4D15-924E-A5076157221D}" dt="2026-01-29T08:48:37.895" v="1" actId="1076"/>
          <ac:picMkLst>
            <pc:docMk/>
            <pc:sldMk cId="4127159668" sldId="266"/>
            <ac:picMk id="19" creationId="{14D0C90B-94DA-4F63-8862-6798B06C4050}"/>
          </ac:picMkLst>
        </pc:picChg>
        <pc:picChg chg="add mod">
          <ac:chgData name="Jade Bertran" userId="1fa20248-694c-45cb-a446-b14f6db995d9" providerId="ADAL" clId="{7ECBCD9C-F874-4D15-924E-A5076157221D}" dt="2026-01-29T08:48:37.895" v="1" actId="1076"/>
          <ac:picMkLst>
            <pc:docMk/>
            <pc:sldMk cId="4127159668" sldId="266"/>
            <ac:picMk id="20" creationId="{75C10BF0-F7B1-4CEC-936E-2D2C7445EA1C}"/>
          </ac:picMkLst>
        </pc:picChg>
        <pc:picChg chg="add mod">
          <ac:chgData name="Jade Bertran" userId="1fa20248-694c-45cb-a446-b14f6db995d9" providerId="ADAL" clId="{7ECBCD9C-F874-4D15-924E-A5076157221D}" dt="2026-01-29T08:49:33.124" v="10" actId="1076"/>
          <ac:picMkLst>
            <pc:docMk/>
            <pc:sldMk cId="4127159668" sldId="266"/>
            <ac:picMk id="21" creationId="{D9A63383-F627-43A1-977F-84F55B3C1B22}"/>
          </ac:picMkLst>
        </pc:picChg>
      </pc:sldChg>
      <pc:sldChg chg="modSp mod">
        <pc:chgData name="Jade Bertran" userId="1fa20248-694c-45cb-a446-b14f6db995d9" providerId="ADAL" clId="{7ECBCD9C-F874-4D15-924E-A5076157221D}" dt="2026-01-29T09:10:35.174" v="14" actId="113"/>
        <pc:sldMkLst>
          <pc:docMk/>
          <pc:sldMk cId="359742841" sldId="267"/>
        </pc:sldMkLst>
        <pc:spChg chg="mod">
          <ac:chgData name="Jade Bertran" userId="1fa20248-694c-45cb-a446-b14f6db995d9" providerId="ADAL" clId="{7ECBCD9C-F874-4D15-924E-A5076157221D}" dt="2026-01-29T09:10:35.174" v="14" actId="113"/>
          <ac:spMkLst>
            <pc:docMk/>
            <pc:sldMk cId="359742841" sldId="267"/>
            <ac:spMk id="4" creationId="{35FD7481-36D9-927B-1B19-5274C712859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6E202-7AC7-441B-A460-5CD9B7AA9EDA}" type="datetimeFigureOut">
              <a:rPr lang="fr-FR" smtClean="0"/>
              <a:t>29/01/2026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57584-C53F-459C-993C-44AF389925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68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RT-</a:t>
            </a:r>
            <a:r>
              <a:rPr lang="fr-FR" dirty="0" err="1"/>
              <a:t>qPCR</a:t>
            </a:r>
            <a:r>
              <a:rPr lang="fr-FR" dirty="0"/>
              <a:t> : screening CYP -&gt; Plaque 1 – analyse DA </a:t>
            </a:r>
          </a:p>
          <a:p>
            <a:r>
              <a:rPr lang="fr-FR" dirty="0"/>
              <a:t>CYP 1A1 : colonnes 1-2 </a:t>
            </a:r>
          </a:p>
          <a:p>
            <a:r>
              <a:rPr lang="fr-FR" dirty="0"/>
              <a:t>CYP2C19 : colonnes 13-14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57584-C53F-459C-993C-44AF3899252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596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E8399-9060-7350-D5E1-89A628E43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8E565A-8E45-7D67-22BA-883D78D32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85C486-645C-5FC3-3AD7-F02409573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RT-</a:t>
            </a:r>
            <a:r>
              <a:rPr lang="fr-FR" dirty="0" err="1"/>
              <a:t>qPCR</a:t>
            </a:r>
            <a:r>
              <a:rPr lang="fr-FR" dirty="0"/>
              <a:t> : screening CYP -&gt; Plaque 1 – analyse DA </a:t>
            </a:r>
          </a:p>
          <a:p>
            <a:r>
              <a:rPr lang="fr-FR" dirty="0"/>
              <a:t>CYP 1A1 : colonnes 1-2 </a:t>
            </a:r>
          </a:p>
          <a:p>
            <a:r>
              <a:rPr lang="fr-FR" dirty="0"/>
              <a:t>CYP2C19 : colonnes 13-14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EACE0-B2FE-9FC8-8630-974ABB031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57584-C53F-459C-993C-44AF3899252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58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17D6B-1EB9-4127-BAE2-D767A832B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A3DAFEF-2895-465D-8B18-4822E46DC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1CAAEC-3533-49E3-96DC-C78852A3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6F3B-D564-7C4A-88BA-E81B7F99BF00}" type="datetime1">
              <a:rPr lang="fr-FR" smtClean="0"/>
              <a:t>29/01/2026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C4B3E6-9516-47A9-ACA1-A9C5A780E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C9AC63-A0CD-4D99-8301-EA63E401C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9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52F19-4FE6-478B-9CFB-16917CA3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D6662D-D1CA-4220-8359-722DC2229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7F567F-2947-4BDD-861C-43834C55B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BA9C6-EC24-9F47-BEF4-717E8CE567BE}" type="datetime1">
              <a:rPr lang="fr-FR" smtClean="0"/>
              <a:t>29/01/2026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EB1F9C-CF58-458D-B20E-D149AD2AB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6851BD-86F1-4067-B5FF-824D610E9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02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2EF6BE-FE4E-4738-A47C-1D201EF2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081728-89AD-4F18-AE16-CC5B09F2D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E027D6-EDE4-4623-BCB8-05EA21FA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EB131-5570-AB43-B6AC-BCAACCC2F6D4}" type="datetime1">
              <a:rPr lang="fr-FR" smtClean="0"/>
              <a:t>29/01/2026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4CBBED-F305-499C-84D3-7834CCAFC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308C26-49E3-470C-86A3-0D1D619F8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274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13BF2-97C3-4E6E-9E9A-0CE44FA0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9D29E0-01E6-48D9-BE9A-3C4C0A8693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B65792-4A0B-4C06-8439-67C7DD4B4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75F189-EFBB-45B3-BEAE-2E763B3A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6486C-2618-B14F-905B-63C75FD441CA}" type="datetime1">
              <a:rPr lang="fr-FR" smtClean="0"/>
              <a:t>29/01/2026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3C18BF-6456-4A73-BD3F-FCFFF7F27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2256F9-2372-4BB1-97A2-B05DB8DEA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27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196F65-FAE3-4F28-9D84-1BBD3B8F9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203E12-1AEE-4304-86A8-58DE29F27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0D7672-D641-471A-9116-ADD34CBA2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E2E17A-2B71-4EC5-A2E4-61A59CD55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9F98B78-3236-44F1-98DE-9F7BA03558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FE7E3DE-FD38-485D-AA64-E7C2039ED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866F3-ABCD-5842-A562-E94DF9E2A1ED}" type="datetime1">
              <a:rPr lang="fr-FR" smtClean="0"/>
              <a:t>29/01/2026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E5B729-1312-4897-AB91-CF190A93C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9B7FEC4-2694-4899-A5BF-679BC4156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046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8AEE8-2745-484F-89F5-54E1A808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E403AF6-3747-4227-A365-C6B93CBF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69BB-5200-4242-900A-F9BF1C77CF47}" type="datetime1">
              <a:rPr lang="fr-FR" smtClean="0"/>
              <a:t>29/01/2026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E4C3E4-F64A-42A6-B87E-34F08AE3B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C0AEEBE-B2D9-4E85-BA5A-2FC4B3BC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2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38E1B1-0D3E-4CA2-98B5-D72173DB5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6575-98E7-8242-BD93-D1723E33FE73}" type="datetime1">
              <a:rPr lang="fr-FR" smtClean="0"/>
              <a:t>29/01/2026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F5C141-8C8C-427A-BD2B-E2582BB80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2CCEB-2535-4358-B276-1F648D6B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7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1D116-E32F-4551-B987-3F8A30EFE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8BF090-3793-492E-999D-E2EFED04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C820FC-FA4C-41B3-9B46-9F44F30C6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DE0949-7FDF-4897-90A9-CCE26FF21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BA788-35AA-8942-9D41-B8899CB70458}" type="datetime1">
              <a:rPr lang="fr-FR" smtClean="0"/>
              <a:t>29/01/2026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A90627-90C7-4868-85F5-200ABB9B6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54B55E-AFAE-4A73-9F09-B992BE22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48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AD0505-EB67-448F-AA57-1928FC84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64BCC0-1F73-443C-9C63-075E3816B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07D3C1-A666-4350-98B0-D6F16597B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04E982-EA72-4EF0-9817-13E631C8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7CD0-DA0A-AF41-A6D5-1BA72E667F70}" type="datetime1">
              <a:rPr lang="fr-FR" smtClean="0"/>
              <a:t>29/01/2026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72545A-B5CD-41FB-AA13-63DD86D6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F6E971-B46D-4F5B-ABB7-945DFF779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40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59B671-C457-46F5-9657-0682C2B3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9E3D13-3E39-44CE-8BDF-106498341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E9D8E9-79CD-466D-A301-655B942E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FDF0-2C92-C746-A6C4-ACBD48521F12}" type="datetime1">
              <a:rPr lang="fr-FR" smtClean="0"/>
              <a:t>29/01/2026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45E22B-AFC4-4BAA-863A-D4C8FC13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B5FDE2-ECF4-4A34-BE2C-99F9B0460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57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A2CF279-5971-4ADA-8755-8DA877A72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4892F9-687D-4BD5-B549-0F7D61EF1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F7F567-8C2D-4898-BE4D-96F849B53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2D38B-9088-C84C-AC58-8FEAD18BCAEC}" type="datetime1">
              <a:rPr lang="fr-FR" smtClean="0"/>
              <a:t>29/01/2026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7F21A-47BF-4D59-8073-31CEF65E3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F6D860-0139-454A-8E29-8C36C035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58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53335F7-5276-43DB-B6F9-D1165C045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4F180F-E80D-40C1-9A4F-415E28BD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9116BF-E751-4321-BF8C-B9B9B7163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53A1B-9DD4-1140-B87B-8B40F536A01B}" type="datetime1">
              <a:rPr lang="fr-FR" smtClean="0"/>
              <a:t>29/01/2026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D9E1DC-8F2F-4CF6-B5FD-6A7E921FC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65AB5C-D5E7-4F0B-8E37-1FB6C3540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D6DFD-9928-425C-AF2C-AB42E01FA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2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C56EE0-1C3B-4B4F-91E9-1B51CDFAE0FD}"/>
              </a:ext>
            </a:extLst>
          </p:cNvPr>
          <p:cNvSpPr/>
          <p:nvPr/>
        </p:nvSpPr>
        <p:spPr>
          <a:xfrm>
            <a:off x="735435" y="2466364"/>
            <a:ext cx="10721130" cy="13086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C8FC9F-7C94-4D97-9D01-ACB192BBAA2A}"/>
              </a:ext>
            </a:extLst>
          </p:cNvPr>
          <p:cNvSpPr txBox="1"/>
          <p:nvPr/>
        </p:nvSpPr>
        <p:spPr>
          <a:xfrm>
            <a:off x="1178339" y="2859095"/>
            <a:ext cx="9835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Design – Validation – Référencement des amorces de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C09B78-52AC-4C33-B7EC-FF5862E69B6F}"/>
              </a:ext>
            </a:extLst>
          </p:cNvPr>
          <p:cNvSpPr txBox="1"/>
          <p:nvPr/>
        </p:nvSpPr>
        <p:spPr>
          <a:xfrm>
            <a:off x="4503257" y="398311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Réunion technique 29.01.26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F20F9F-BED9-4D53-98E5-3FAE88851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35" y="407654"/>
            <a:ext cx="1156064" cy="14332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889731-9148-44C6-AD5C-30DF5BBE2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429" y="437496"/>
            <a:ext cx="4959605" cy="9779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455D18-EECE-4F7F-B419-786C71DA2B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3296" r="43074"/>
          <a:stretch/>
        </p:blipFill>
        <p:spPr>
          <a:xfrm>
            <a:off x="7798498" y="285542"/>
            <a:ext cx="4222310" cy="6362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23B773-342E-4F1E-A55E-F48C716511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28" t="-6859"/>
          <a:stretch/>
        </p:blipFill>
        <p:spPr>
          <a:xfrm>
            <a:off x="8341982" y="893580"/>
            <a:ext cx="3135342" cy="6582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46CA1E-C660-4D3F-948F-F8D64A0EB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285" y="5822485"/>
            <a:ext cx="2877720" cy="8843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6BB9AF-040E-4653-9A03-35776BC1E2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658" y="5562579"/>
            <a:ext cx="4705315" cy="97829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6EAA8D8-658C-4B6A-BA1D-F5310C643E6F}"/>
              </a:ext>
            </a:extLst>
          </p:cNvPr>
          <p:cNvSpPr txBox="1"/>
          <p:nvPr/>
        </p:nvSpPr>
        <p:spPr>
          <a:xfrm>
            <a:off x="5172188" y="4491470"/>
            <a:ext cx="1847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Julie MASSART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Jade BERTRAN</a:t>
            </a:r>
          </a:p>
        </p:txBody>
      </p:sp>
    </p:spTree>
    <p:extLst>
      <p:ext uri="{BB962C8B-B14F-4D97-AF65-F5344CB8AC3E}">
        <p14:creationId xmlns:p14="http://schemas.microsoft.com/office/powerpoint/2010/main" val="2418312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8783F06-9745-3A17-A550-3EB6F3995636}"/>
              </a:ext>
            </a:extLst>
          </p:cNvPr>
          <p:cNvSpPr txBox="1"/>
          <p:nvPr/>
        </p:nvSpPr>
        <p:spPr>
          <a:xfrm>
            <a:off x="687308" y="151002"/>
            <a:ext cx="10817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d’amorces en SYBR Green : une étape critique, pas une formalité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0D72EA-94D3-EDE9-521D-ED890DCEC354}"/>
              </a:ext>
            </a:extLst>
          </p:cNvPr>
          <p:cNvSpPr txBox="1"/>
          <p:nvPr/>
        </p:nvSpPr>
        <p:spPr>
          <a:xfrm>
            <a:off x="858362" y="1211377"/>
            <a:ext cx="10475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RT-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repose sur	la qualité de l’ARN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	l’efficacité de la transcription inverse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	une amplification spécifique via des amorces</a:t>
            </a:r>
          </a:p>
        </p:txBody>
      </p:sp>
      <p:sp>
        <p:nvSpPr>
          <p:cNvPr id="6" name="ZoneTexte 4">
            <a:extLst>
              <a:ext uri="{FF2B5EF4-FFF2-40B4-BE49-F238E27FC236}">
                <a16:creationId xmlns:a16="http://schemas.microsoft.com/office/drawing/2014/main" id="{10782756-9DE0-9A17-4F3E-496831013DEC}"/>
              </a:ext>
            </a:extLst>
          </p:cNvPr>
          <p:cNvSpPr txBox="1"/>
          <p:nvPr/>
        </p:nvSpPr>
        <p:spPr>
          <a:xfrm>
            <a:off x="858362" y="2733417"/>
            <a:ext cx="10475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RT-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en chimie SYBR Green impose une spécificité des amorces (et donc leur qualité) car toute amplification = signal (produits non-spécifiques ou dimères d’amorces) 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9035E8-81DE-12CA-80D5-5A23BD0CE5BF}"/>
              </a:ext>
            </a:extLst>
          </p:cNvPr>
          <p:cNvSpPr txBox="1"/>
          <p:nvPr/>
        </p:nvSpPr>
        <p:spPr>
          <a:xfrm>
            <a:off x="922626" y="4008035"/>
            <a:ext cx="103467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qualité des amorces dépend	des amplicons courts et unique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		température de Tm proches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		faible complémentarité inter-amorces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0A23F5-615C-C72C-25C4-F53039B47928}"/>
              </a:ext>
            </a:extLst>
          </p:cNvPr>
          <p:cNvSpPr txBox="1"/>
          <p:nvPr/>
        </p:nvSpPr>
        <p:spPr>
          <a:xfrm>
            <a:off x="922626" y="5282653"/>
            <a:ext cx="103467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amorces (18-25nt) sont généralement désignées pour chevaucher une jonction exon-exon (afin d’éviter l’amplification d’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ADNg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) et une taille d’amplicon courte (entre 70 et 150bp)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FF980F6-A013-DCFC-7481-49DB678A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3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3">
            <a:extLst>
              <a:ext uri="{FF2B5EF4-FFF2-40B4-BE49-F238E27FC236}">
                <a16:creationId xmlns:a16="http://schemas.microsoft.com/office/drawing/2014/main" id="{C663C6B8-3710-746B-C160-98859BD3D753}"/>
              </a:ext>
            </a:extLst>
          </p:cNvPr>
          <p:cNvSpPr txBox="1"/>
          <p:nvPr/>
        </p:nvSpPr>
        <p:spPr>
          <a:xfrm>
            <a:off x="687308" y="151002"/>
            <a:ext cx="5088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pratique – De nombreux outils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54CFEB-81ED-E23D-1ABC-67C85269A92D}"/>
              </a:ext>
            </a:extLst>
          </p:cNvPr>
          <p:cNvSpPr/>
          <p:nvPr/>
        </p:nvSpPr>
        <p:spPr>
          <a:xfrm>
            <a:off x="687308" y="1152724"/>
            <a:ext cx="4957893" cy="537276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A3BCE0-9896-C5B2-F378-00034CD556E3}"/>
              </a:ext>
            </a:extLst>
          </p:cNvPr>
          <p:cNvSpPr txBox="1"/>
          <p:nvPr/>
        </p:nvSpPr>
        <p:spPr>
          <a:xfrm>
            <a:off x="2560960" y="1152724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b="1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0A84A-E49E-261F-7F77-2377C0F1B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654" y="1886680"/>
            <a:ext cx="2760028" cy="80500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5D831C9-A617-5E1C-B94B-00F0C7C5B984}"/>
              </a:ext>
            </a:extLst>
          </p:cNvPr>
          <p:cNvGrpSpPr>
            <a:grpSpLocks noChangeAspect="1"/>
          </p:cNvGrpSpPr>
          <p:nvPr/>
        </p:nvGrpSpPr>
        <p:grpSpPr>
          <a:xfrm>
            <a:off x="2097548" y="2725849"/>
            <a:ext cx="3348000" cy="1280909"/>
            <a:chOff x="4146550" y="2832100"/>
            <a:chExt cx="3898900" cy="149167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BCB9638-9DA7-4C15-00F0-AFCCF161D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6550" y="2832100"/>
              <a:ext cx="3898900" cy="11938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4B614AF-715F-6D54-E5BF-DE3760221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6550" y="3891974"/>
              <a:ext cx="3136900" cy="4318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3D44EB-D447-DA7C-327D-89D8C4ADA8A4}"/>
              </a:ext>
            </a:extLst>
          </p:cNvPr>
          <p:cNvGrpSpPr>
            <a:grpSpLocks noChangeAspect="1"/>
          </p:cNvGrpSpPr>
          <p:nvPr/>
        </p:nvGrpSpPr>
        <p:grpSpPr>
          <a:xfrm>
            <a:off x="1078703" y="4072603"/>
            <a:ext cx="2340000" cy="1193521"/>
            <a:chOff x="2178571" y="4638476"/>
            <a:chExt cx="2895600" cy="147690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04AE6B1-8E2D-C165-D017-7BA97F271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78571" y="4638476"/>
              <a:ext cx="2895600" cy="10668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DFD4A80-99B5-67D6-F66B-C4D9FE7F5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" r="1008"/>
            <a:stretch>
              <a:fillRect/>
            </a:stretch>
          </p:blipFill>
          <p:spPr>
            <a:xfrm>
              <a:off x="2178571" y="5531184"/>
              <a:ext cx="2765829" cy="584200"/>
            </a:xfrm>
            <a:prstGeom prst="rect">
              <a:avLst/>
            </a:prstGeom>
          </p:spPr>
        </p:pic>
      </p:grpSp>
      <p:sp>
        <p:nvSpPr>
          <p:cNvPr id="12" name="Rectangle : coins arrondis 2">
            <a:extLst>
              <a:ext uri="{FF2B5EF4-FFF2-40B4-BE49-F238E27FC236}">
                <a16:creationId xmlns:a16="http://schemas.microsoft.com/office/drawing/2014/main" id="{FE9E03F6-23B0-4E56-BB3F-BCC0961E2E49}"/>
              </a:ext>
            </a:extLst>
          </p:cNvPr>
          <p:cNvSpPr/>
          <p:nvPr/>
        </p:nvSpPr>
        <p:spPr>
          <a:xfrm>
            <a:off x="6347373" y="1152724"/>
            <a:ext cx="4957893" cy="537276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DA10B9-6D0A-6CD0-C8BA-301FC46F35F4}"/>
              </a:ext>
            </a:extLst>
          </p:cNvPr>
          <p:cNvSpPr txBox="1"/>
          <p:nvPr/>
        </p:nvSpPr>
        <p:spPr>
          <a:xfrm>
            <a:off x="8221025" y="1152724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b="1" dirty="0">
                <a:latin typeface="Arial" panose="020B0604020202020204" pitchFamily="34" charset="0"/>
                <a:cs typeface="Arial" panose="020B0604020202020204" pitchFamily="34" charset="0"/>
              </a:rPr>
              <a:t>Vérification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BF07D2-C302-67CF-8CF1-E2C8BE65FE9B}"/>
              </a:ext>
            </a:extLst>
          </p:cNvPr>
          <p:cNvGrpSpPr/>
          <p:nvPr/>
        </p:nvGrpSpPr>
        <p:grpSpPr>
          <a:xfrm>
            <a:off x="8195525" y="1849515"/>
            <a:ext cx="2340000" cy="1301594"/>
            <a:chOff x="7055441" y="2289184"/>
            <a:chExt cx="2340000" cy="130159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6AFFB6A-1241-AF0A-FE64-E031063EB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19009" y="3031014"/>
              <a:ext cx="2268000" cy="55976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6593591-3629-1159-9513-07E8D00DA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5441" y="2289184"/>
              <a:ext cx="2340000" cy="862104"/>
            </a:xfrm>
            <a:prstGeom prst="rect">
              <a:avLst/>
            </a:prstGeom>
          </p:spPr>
        </p:pic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D5CA26F-A5B8-A514-2C26-342E2138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2</a:t>
            </a:fld>
            <a:endParaRPr lang="fr-FR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E96AA10-8E5B-B5D0-4664-05733A968B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7093" y="3408410"/>
            <a:ext cx="3960000" cy="109755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D0C90B-94DA-4F63-8862-6798B06C405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3296" r="43074"/>
          <a:stretch/>
        </p:blipFill>
        <p:spPr>
          <a:xfrm>
            <a:off x="6856699" y="4982529"/>
            <a:ext cx="4222310" cy="6362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C10BF0-F7B1-4CEC-936E-2D2C7445EA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7728" t="-6859"/>
          <a:stretch/>
        </p:blipFill>
        <p:spPr>
          <a:xfrm>
            <a:off x="7400183" y="5590567"/>
            <a:ext cx="3135342" cy="658231"/>
          </a:xfrm>
          <a:prstGeom prst="rect">
            <a:avLst/>
          </a:prstGeom>
        </p:spPr>
      </p:pic>
      <p:pic>
        <p:nvPicPr>
          <p:cNvPr id="21" name="Picture 17">
            <a:extLst>
              <a:ext uri="{FF2B5EF4-FFF2-40B4-BE49-F238E27FC236}">
                <a16:creationId xmlns:a16="http://schemas.microsoft.com/office/drawing/2014/main" id="{D9A63383-F627-43A1-977F-84F55B3C1B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090" y="5342215"/>
            <a:ext cx="3348000" cy="92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159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B089DD-D0CD-FDF3-268D-D0E813A5840C}"/>
              </a:ext>
            </a:extLst>
          </p:cNvPr>
          <p:cNvSpPr txBox="1"/>
          <p:nvPr/>
        </p:nvSpPr>
        <p:spPr>
          <a:xfrm>
            <a:off x="641498" y="1520203"/>
            <a:ext cx="1090900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Primer-BLAST (NCBI)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Design des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amorces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vérification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spécificité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génomique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Genome Browser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Validation du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contexte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génomique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(exon - exon,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isoformes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pseudogènes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75B20-B9C0-CA13-5528-40410D600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3</a:t>
            </a:fld>
            <a:endParaRPr lang="fr-FR"/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3BCC3731-06DE-0052-C39D-23B53F7D0D94}"/>
              </a:ext>
            </a:extLst>
          </p:cNvPr>
          <p:cNvSpPr txBox="1"/>
          <p:nvPr/>
        </p:nvSpPr>
        <p:spPr>
          <a:xfrm>
            <a:off x="3751833" y="151002"/>
            <a:ext cx="4688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Workflow présenté aujourd’hui</a:t>
            </a:r>
          </a:p>
        </p:txBody>
      </p:sp>
    </p:spTree>
    <p:extLst>
      <p:ext uri="{BB962C8B-B14F-4D97-AF65-F5344CB8AC3E}">
        <p14:creationId xmlns:p14="http://schemas.microsoft.com/office/powerpoint/2010/main" val="356296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3DF0AE4-7EEA-43E6-A691-D5BAA4344B69}"/>
              </a:ext>
            </a:extLst>
          </p:cNvPr>
          <p:cNvSpPr txBox="1"/>
          <p:nvPr/>
        </p:nvSpPr>
        <p:spPr>
          <a:xfrm>
            <a:off x="4506463" y="151002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des amorces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53FE92-FA23-4E0C-8DE7-01942A09E860}"/>
              </a:ext>
            </a:extLst>
          </p:cNvPr>
          <p:cNvSpPr txBox="1"/>
          <p:nvPr/>
        </p:nvSpPr>
        <p:spPr>
          <a:xfrm>
            <a:off x="92279" y="806132"/>
            <a:ext cx="723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 Récupérer la séquence codante du gène sur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NCBI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lien NM_….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CF633ED-1704-4D11-8176-4FA389E5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583" y="634211"/>
            <a:ext cx="873154" cy="10825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71F1A74-6943-4D33-A9C1-AE89182E709B}"/>
              </a:ext>
            </a:extLst>
          </p:cNvPr>
          <p:cNvSpPr txBox="1"/>
          <p:nvPr/>
        </p:nvSpPr>
        <p:spPr>
          <a:xfrm>
            <a:off x="92279" y="1326421"/>
            <a:ext cx="118033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Primer blast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Rentrer la séquence codante / Modifier les paramètres de recherche :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PCR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size : 70 -200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Primer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span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an exon-exon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junction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Intron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range : 500 – 10000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n-US" b="0" i="0" dirty="0">
                <a:effectLst/>
                <a:latin typeface="Roboto" panose="02000000000000000000" pitchFamily="2" charset="0"/>
              </a:rPr>
              <a:t>Primer pair must be separated by at least one intron on the corresponding genomic DNA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Organism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EA3507-6922-4D63-9AEE-7D49E3409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435" y="2955765"/>
            <a:ext cx="3858421" cy="76081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6F6A7C-9C67-45B4-AD08-D4DC9F9AEB2E}"/>
              </a:ext>
            </a:extLst>
          </p:cNvPr>
          <p:cNvSpPr txBox="1"/>
          <p:nvPr/>
        </p:nvSpPr>
        <p:spPr>
          <a:xfrm>
            <a:off x="606104" y="3223192"/>
            <a:ext cx="5626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–&gt; Proposition de différentes paires d’amorces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B4E3541-A443-4383-BC3B-76B987B631CE}"/>
              </a:ext>
            </a:extLst>
          </p:cNvPr>
          <p:cNvSpPr txBox="1"/>
          <p:nvPr/>
        </p:nvSpPr>
        <p:spPr>
          <a:xfrm>
            <a:off x="2437223" y="3668002"/>
            <a:ext cx="48886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Critères de sélectivité :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# Tm &lt; 2 °C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%GC : 50-60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Longueur du produit : 70-200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Self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complementarity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&lt;6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Off-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targets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minimum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72C25C-08EB-44C9-A2AE-B565CAC7586A}"/>
              </a:ext>
            </a:extLst>
          </p:cNvPr>
          <p:cNvSpPr txBox="1"/>
          <p:nvPr/>
        </p:nvSpPr>
        <p:spPr>
          <a:xfrm>
            <a:off x="92279" y="5531579"/>
            <a:ext cx="7680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3. Vérification de l’amorce –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Genome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browser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(Tools -&gt; In silico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Gencode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genes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Taille des produits : identique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Position des exons / introns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CB2CAE4-586F-4907-AADE-4B2057ADE1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3296" r="43074"/>
          <a:stretch/>
        </p:blipFill>
        <p:spPr>
          <a:xfrm>
            <a:off x="7490030" y="5279657"/>
            <a:ext cx="4222310" cy="6362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5F76BC-DB43-4187-8FA8-CABCD6E77C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28" t="-6859"/>
          <a:stretch/>
        </p:blipFill>
        <p:spPr>
          <a:xfrm>
            <a:off x="8033514" y="5887695"/>
            <a:ext cx="3135342" cy="65823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7BF8BA-7C57-4AC6-7D7A-CFE365AB9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58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3DF0AE4-7EEA-43E6-A691-D5BAA4344B69}"/>
              </a:ext>
            </a:extLst>
          </p:cNvPr>
          <p:cNvSpPr txBox="1"/>
          <p:nvPr/>
        </p:nvSpPr>
        <p:spPr>
          <a:xfrm>
            <a:off x="4506463" y="151002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des amorces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3F22748-A68C-42F9-8A8E-429FF8DDE08B}"/>
              </a:ext>
            </a:extLst>
          </p:cNvPr>
          <p:cNvSpPr txBox="1"/>
          <p:nvPr/>
        </p:nvSpPr>
        <p:spPr>
          <a:xfrm>
            <a:off x="3419912" y="2828835"/>
            <a:ext cx="5352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Exemple : </a:t>
            </a:r>
          </a:p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CYP2C19 Homo Sapiens (Paire 1)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CYP1A1 Homo Sapiens (Paire 5)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CCF73D-5CA2-4399-8369-1679C7FE2D2E}"/>
              </a:ext>
            </a:extLst>
          </p:cNvPr>
          <p:cNvSpPr/>
          <p:nvPr/>
        </p:nvSpPr>
        <p:spPr>
          <a:xfrm>
            <a:off x="3617054" y="2212596"/>
            <a:ext cx="4957893" cy="243280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A1AA01-350A-D199-1ADF-38A3AB98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4725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35FD7481-36D9-927B-1B19-5274C7128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37" y="1172737"/>
            <a:ext cx="1114461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FR" altLang="en-FR" sz="2400" dirty="0">
                <a:latin typeface="Arial" panose="020B0604020202020204" pitchFamily="34" charset="0"/>
              </a:rPr>
              <a:t>U</a:t>
            </a:r>
            <a:r>
              <a:rPr kumimoji="0" lang="en-FR" altLang="en-FR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 paire d’amorces bien designée in silico doit toujours être validée expérimentalement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FR" altLang="en-FR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FR" altLang="en-FR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Validation afin de vérifier </a:t>
            </a:r>
            <a:r>
              <a:rPr lang="en-FR" altLang="en-FR" sz="2400" dirty="0">
                <a:latin typeface="Arial" panose="020B0604020202020204" pitchFamily="34" charset="0"/>
              </a:rPr>
              <a:t>la </a:t>
            </a:r>
            <a:r>
              <a:rPr kumimoji="0" lang="en-FR" altLang="en-FR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spécificité</a:t>
            </a:r>
            <a:r>
              <a:rPr kumimoji="0" lang="en-FR" altLang="en-FR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(courbe de fusion, gel agarose), </a:t>
            </a:r>
            <a:r>
              <a:rPr kumimoji="0" lang="en-FR" altLang="en-FR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l’efficacité</a:t>
            </a:r>
            <a:r>
              <a:rPr kumimoji="0" lang="en-FR" altLang="en-FR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(courbe standard) et la </a:t>
            </a:r>
            <a:r>
              <a:rPr kumimoji="0" lang="en-FR" altLang="en-FR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reproductibilité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FR" altLang="en-FR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FR" altLang="en-FR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Idéalement, la validation doit être réalisée dans </a:t>
            </a:r>
            <a:r>
              <a:rPr kumimoji="0" lang="en-FR" altLang="en-FR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 modèle </a:t>
            </a:r>
            <a:r>
              <a:rPr kumimoji="0" lang="en-FR" altLang="en-FR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d’étude dû à une expression différentielle d’isoformes possible selon le type cellulaire ou tissu.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FR" altLang="en-FR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FR" altLang="en-FR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FR" altLang="en-FR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8D4BDF24-F777-0C8A-51FC-4C189585D996}"/>
              </a:ext>
            </a:extLst>
          </p:cNvPr>
          <p:cNvSpPr txBox="1"/>
          <p:nvPr/>
        </p:nvSpPr>
        <p:spPr>
          <a:xfrm>
            <a:off x="4293744" y="151002"/>
            <a:ext cx="3604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des amorces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57F4E-61E7-4486-E885-93A3D157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4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3DF0AE4-7EEA-43E6-A691-D5BAA4344B69}"/>
              </a:ext>
            </a:extLst>
          </p:cNvPr>
          <p:cNvSpPr txBox="1"/>
          <p:nvPr/>
        </p:nvSpPr>
        <p:spPr>
          <a:xfrm>
            <a:off x="4293744" y="151002"/>
            <a:ext cx="3604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des amorces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53FE92-FA23-4E0C-8DE7-01942A09E860}"/>
              </a:ext>
            </a:extLst>
          </p:cNvPr>
          <p:cNvSpPr txBox="1"/>
          <p:nvPr/>
        </p:nvSpPr>
        <p:spPr>
          <a:xfrm>
            <a:off x="115591" y="1178944"/>
            <a:ext cx="6140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 Gamme d’ADNc (RT à 50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/µL)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1F1A74-6943-4D33-A9C1-AE89182E709B}"/>
              </a:ext>
            </a:extLst>
          </p:cNvPr>
          <p:cNvSpPr txBox="1"/>
          <p:nvPr/>
        </p:nvSpPr>
        <p:spPr>
          <a:xfrm>
            <a:off x="92279" y="2787981"/>
            <a:ext cx="9579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sur la gamme :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Echantillons en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duplicats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triplicats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Déposer une gamme par gène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72C25C-08EB-44C9-A2AE-B565CAC7586A}"/>
              </a:ext>
            </a:extLst>
          </p:cNvPr>
          <p:cNvSpPr txBox="1"/>
          <p:nvPr/>
        </p:nvSpPr>
        <p:spPr>
          <a:xfrm>
            <a:off x="115591" y="4646920"/>
            <a:ext cx="6140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3. Validation des amorces –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Design and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Melting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curve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un seul pic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Standard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curve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R² env. 1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- Efficacité : env. 100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F5DAD1-5089-4D54-9A27-9786A0817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006" y="1532181"/>
            <a:ext cx="1583397" cy="18068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5BEEEE-106D-495A-B1FA-43FF23707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927" y="1760039"/>
            <a:ext cx="4388076" cy="5143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49F77B-B8D3-4748-87A6-64C0BF065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818" y="4752735"/>
            <a:ext cx="4705315" cy="9782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57B971-AF50-6474-706C-32159DD2F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568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107B9-A4C2-D05E-A6DD-185FE7A5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462710B-95CA-8983-5DBF-A7E7FE3B6567}"/>
              </a:ext>
            </a:extLst>
          </p:cNvPr>
          <p:cNvSpPr txBox="1"/>
          <p:nvPr/>
        </p:nvSpPr>
        <p:spPr>
          <a:xfrm>
            <a:off x="0" y="151002"/>
            <a:ext cx="3604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des amorces</a:t>
            </a:r>
          </a:p>
        </p:txBody>
      </p:sp>
      <p:pic>
        <p:nvPicPr>
          <p:cNvPr id="1026" name="Picture 2" descr="An amplification plot, melting curve analysis, and a standard curve.... |  Download Scientific Diagram">
            <a:extLst>
              <a:ext uri="{FF2B5EF4-FFF2-40B4-BE49-F238E27FC236}">
                <a16:creationId xmlns:a16="http://schemas.microsoft.com/office/drawing/2014/main" id="{DADDC505-B047-474F-5F81-C9A4883BF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352" y="0"/>
            <a:ext cx="3687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4EC49AF-3CDF-3DD5-D10E-74576F4DF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213" y="243335"/>
            <a:ext cx="430183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Amplification curve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FR" altLang="en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Courbe sigmoïde typique avec </a:t>
            </a:r>
            <a:r>
              <a:rPr kumimoji="0" lang="en-FR" altLang="en-F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phase exponentielle et plateau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FR" altLang="en-FR" dirty="0">
                <a:latin typeface="Arial" panose="020B0604020202020204" pitchFamily="34" charset="0"/>
              </a:rPr>
              <a:t>Replicats proches</a:t>
            </a:r>
            <a:endParaRPr kumimoji="0" lang="en-FR" altLang="en-FR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FR" altLang="en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315DE8-0BE5-4731-89EA-134C5C4BF5BE}"/>
              </a:ext>
            </a:extLst>
          </p:cNvPr>
          <p:cNvSpPr txBox="1"/>
          <p:nvPr/>
        </p:nvSpPr>
        <p:spPr>
          <a:xfrm>
            <a:off x="7869213" y="4699061"/>
            <a:ext cx="38706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Melting curve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Un seul pic 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spécificité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Tm unique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DA8944-DE33-5A06-2C1E-FFD723D35048}"/>
              </a:ext>
            </a:extLst>
          </p:cNvPr>
          <p:cNvSpPr txBox="1"/>
          <p:nvPr/>
        </p:nvSpPr>
        <p:spPr>
          <a:xfrm>
            <a:off x="7869213" y="2286192"/>
            <a:ext cx="360451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Standard curve</a:t>
            </a:r>
          </a:p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Calcul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efficacité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E=(10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−1/slope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−1)×100</a:t>
            </a:r>
          </a:p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Efficacité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trop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faible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trop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élevée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↦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biais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dans la quantification relative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absolue</a:t>
            </a:r>
            <a:endParaRPr lang="en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D7884-F4B8-8218-059E-3419846E3DB3}"/>
              </a:ext>
            </a:extLst>
          </p:cNvPr>
          <p:cNvSpPr txBox="1"/>
          <p:nvPr/>
        </p:nvSpPr>
        <p:spPr>
          <a:xfrm>
            <a:off x="95768" y="4791393"/>
            <a:ext cx="3604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2000" dirty="0">
                <a:latin typeface="Arial" panose="020B0604020202020204" pitchFamily="34" charset="0"/>
                <a:cs typeface="Arial" panose="020B0604020202020204" pitchFamily="34" charset="0"/>
              </a:rPr>
              <a:t>Même en 2026, une </a:t>
            </a:r>
            <a:r>
              <a:rPr lang="en-FR" sz="2000" b="1" dirty="0">
                <a:latin typeface="Arial" panose="020B0604020202020204" pitchFamily="34" charset="0"/>
                <a:cs typeface="Arial" panose="020B0604020202020204" pitchFamily="34" charset="0"/>
              </a:rPr>
              <a:t>validation sur gel d’agarose </a:t>
            </a:r>
            <a:r>
              <a:rPr lang="en-FR" sz="2000" dirty="0">
                <a:latin typeface="Arial" panose="020B0604020202020204" pitchFamily="34" charset="0"/>
                <a:cs typeface="Arial" panose="020B0604020202020204" pitchFamily="34" charset="0"/>
              </a:rPr>
              <a:t>permet de lever des doutes!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159753-FA86-0F30-108A-A3DCAFD310D0}"/>
              </a:ext>
            </a:extLst>
          </p:cNvPr>
          <p:cNvSpPr/>
          <p:nvPr/>
        </p:nvSpPr>
        <p:spPr>
          <a:xfrm>
            <a:off x="3817088" y="0"/>
            <a:ext cx="446568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CD415D-6185-C3F3-8DEC-311EE7A1E7AF}"/>
              </a:ext>
            </a:extLst>
          </p:cNvPr>
          <p:cNvSpPr/>
          <p:nvPr/>
        </p:nvSpPr>
        <p:spPr>
          <a:xfrm>
            <a:off x="3849068" y="1850257"/>
            <a:ext cx="446568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AEBE3E-4B5E-37AA-CF02-0EA4E9F637CD}"/>
              </a:ext>
            </a:extLst>
          </p:cNvPr>
          <p:cNvSpPr/>
          <p:nvPr/>
        </p:nvSpPr>
        <p:spPr>
          <a:xfrm>
            <a:off x="3817088" y="4123296"/>
            <a:ext cx="446568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2504A21-84F0-6900-4D6C-70F20444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15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E78005-EB3B-535F-AA48-181DBA843535}"/>
              </a:ext>
            </a:extLst>
          </p:cNvPr>
          <p:cNvSpPr txBox="1"/>
          <p:nvPr/>
        </p:nvSpPr>
        <p:spPr>
          <a:xfrm>
            <a:off x="497072" y="1147789"/>
            <a:ext cx="10592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Analyse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Ct suppose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implicitement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efficacité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l’efficacité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diffère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 100 %, le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calcul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quantités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relatives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devient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biaisé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car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différence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 Ct ne correspond plus à un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facteur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2CA175-1F09-792E-B8C8-4D6BA7387247}"/>
              </a:ext>
            </a:extLst>
          </p:cNvPr>
          <p:cNvSpPr txBox="1"/>
          <p:nvPr/>
        </p:nvSpPr>
        <p:spPr>
          <a:xfrm>
            <a:off x="497072" y="2532783"/>
            <a:ext cx="108514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efficacités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différentes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entre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gènes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cibles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introduisent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biais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systématiques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qui 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traduisent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par des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changements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d’expression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erroné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donc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surestimation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sous-estimation d’un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biologique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6E95B-6578-2630-1435-627BAF772C77}"/>
              </a:ext>
            </a:extLst>
          </p:cNvPr>
          <p:cNvSpPr txBox="1"/>
          <p:nvPr/>
        </p:nvSpPr>
        <p:spPr>
          <a:xfrm>
            <a:off x="3597349" y="4147271"/>
            <a:ext cx="60977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L’efficacité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d’amplification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affecte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la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précision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 la quantification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la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comparabilité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résultats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la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validité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ΔΔ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la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sensibilité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détection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l’interprétation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biologique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D86D743-6B59-2F3C-F496-2FB317A2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9</a:t>
            </a:fld>
            <a:endParaRPr lang="fr-FR"/>
          </a:p>
        </p:txBody>
      </p:sp>
      <p:sp>
        <p:nvSpPr>
          <p:cNvPr id="13" name="ZoneTexte 3">
            <a:extLst>
              <a:ext uri="{FF2B5EF4-FFF2-40B4-BE49-F238E27FC236}">
                <a16:creationId xmlns:a16="http://schemas.microsoft.com/office/drawing/2014/main" id="{2FC94E12-02CB-D574-4412-D043988E4965}"/>
              </a:ext>
            </a:extLst>
          </p:cNvPr>
          <p:cNvSpPr txBox="1"/>
          <p:nvPr/>
        </p:nvSpPr>
        <p:spPr>
          <a:xfrm>
            <a:off x="4293744" y="151002"/>
            <a:ext cx="4219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 de la spécificité</a:t>
            </a:r>
          </a:p>
        </p:txBody>
      </p:sp>
    </p:spTree>
    <p:extLst>
      <p:ext uri="{BB962C8B-B14F-4D97-AF65-F5344CB8AC3E}">
        <p14:creationId xmlns:p14="http://schemas.microsoft.com/office/powerpoint/2010/main" val="3880750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3DF0AE4-7EEA-43E6-A691-D5BAA4344B69}"/>
              </a:ext>
            </a:extLst>
          </p:cNvPr>
          <p:cNvSpPr txBox="1"/>
          <p:nvPr/>
        </p:nvSpPr>
        <p:spPr>
          <a:xfrm>
            <a:off x="3906138" y="151002"/>
            <a:ext cx="4379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Référencement des amorces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53FE92-FA23-4E0C-8DE7-01942A09E860}"/>
              </a:ext>
            </a:extLst>
          </p:cNvPr>
          <p:cNvSpPr txBox="1"/>
          <p:nvPr/>
        </p:nvSpPr>
        <p:spPr>
          <a:xfrm>
            <a:off x="246817" y="2532838"/>
            <a:ext cx="113773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Labguru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Inventory :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Primers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Ajouter les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primers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1 par 1 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Ajouter plusieurs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primers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en même temps :</a:t>
            </a: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	-&gt; Import / Update : Télécharger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l’excel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	-&gt; Remplir </a:t>
            </a:r>
            <a:r>
              <a:rPr lang="fr-FR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Sequence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Organism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Charger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l’excel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rempli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3)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15050AC-6DE0-4D8B-9E11-A32A99729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666" y="910211"/>
            <a:ext cx="3478667" cy="10689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E208FF-BA5A-4C17-A7D1-118B77CEFD03}"/>
              </a:ext>
            </a:extLst>
          </p:cNvPr>
          <p:cNvSpPr txBox="1"/>
          <p:nvPr/>
        </p:nvSpPr>
        <p:spPr>
          <a:xfrm>
            <a:off x="7547094" y="3364865"/>
            <a:ext cx="372409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: </a:t>
            </a:r>
          </a:p>
          <a:p>
            <a:pPr algn="ctr"/>
            <a:endParaRPr lang="fr-FR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</a:t>
            </a:r>
            <a:r>
              <a:rPr lang="fr-FR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(HS/M/R) – Gene – F/R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E181C6-27B0-77E4-51EB-26AAF5F74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2511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CE31F5B-64CD-407E-B9CA-909DCDE097B6}"/>
              </a:ext>
            </a:extLst>
          </p:cNvPr>
          <p:cNvSpPr txBox="1"/>
          <p:nvPr/>
        </p:nvSpPr>
        <p:spPr>
          <a:xfrm>
            <a:off x="3886199" y="6128647"/>
            <a:ext cx="5170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Merci pour votre attention !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4BE1BD-6BE8-2E0B-0650-623C5FEF9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02" y="220757"/>
            <a:ext cx="6156000" cy="306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A62BB7-1432-F4CD-6DA5-71A1197EECBC}"/>
              </a:ext>
            </a:extLst>
          </p:cNvPr>
          <p:cNvSpPr txBox="1"/>
          <p:nvPr/>
        </p:nvSpPr>
        <p:spPr>
          <a:xfrm>
            <a:off x="6706793" y="846633"/>
            <a:ext cx="51700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Rigorous primer design and systematic validation of specificity and efficiency are essential to ensure reproducible, replicable, and interpretable RT-qPCR SYBR Green data across experiments and laboratories.</a:t>
            </a:r>
            <a:endParaRPr lang="en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349391-B06C-A8CD-7C0E-29C01C5B7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281716"/>
            <a:ext cx="7772400" cy="28739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B3D928E-BD75-CDDF-D8A3-66690ABD0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6DFD-9928-425C-AF2C-AB42E01FAE8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8900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805</Words>
  <Application>Microsoft Office PowerPoint</Application>
  <PresentationFormat>Grand écran</PresentationFormat>
  <Paragraphs>117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Jade Bertran</dc:creator>
  <cp:lastModifiedBy>Jade Bertran</cp:lastModifiedBy>
  <cp:revision>4</cp:revision>
  <dcterms:created xsi:type="dcterms:W3CDTF">2026-01-17T13:55:26Z</dcterms:created>
  <dcterms:modified xsi:type="dcterms:W3CDTF">2026-01-29T09:12:37Z</dcterms:modified>
</cp:coreProperties>
</file>