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3"/>
  </p:notesMasterIdLst>
  <p:sldIdLst>
    <p:sldId id="256" r:id="rId2"/>
    <p:sldId id="313" r:id="rId3"/>
    <p:sldId id="312" r:id="rId4"/>
    <p:sldId id="314" r:id="rId5"/>
    <p:sldId id="336" r:id="rId6"/>
    <p:sldId id="315" r:id="rId7"/>
    <p:sldId id="305" r:id="rId8"/>
    <p:sldId id="264" r:id="rId9"/>
    <p:sldId id="316" r:id="rId10"/>
    <p:sldId id="323" r:id="rId11"/>
    <p:sldId id="317" r:id="rId12"/>
    <p:sldId id="325" r:id="rId13"/>
    <p:sldId id="335" r:id="rId14"/>
    <p:sldId id="327" r:id="rId15"/>
    <p:sldId id="331" r:id="rId16"/>
    <p:sldId id="322" r:id="rId17"/>
    <p:sldId id="332" r:id="rId18"/>
    <p:sldId id="334" r:id="rId19"/>
    <p:sldId id="268" r:id="rId20"/>
    <p:sldId id="272" r:id="rId21"/>
    <p:sldId id="306" r:id="rId22"/>
  </p:sldIdLst>
  <p:sldSz cx="9144000" cy="5143500" type="screen16x9"/>
  <p:notesSz cx="6858000" cy="9144000"/>
  <p:embeddedFontLst>
    <p:embeddedFont>
      <p:font typeface="Avenir Book" panose="02000503020000020003" pitchFamily="2" charset="0"/>
      <p:regular r:id="rId24"/>
      <p:italic r:id="rId25"/>
    </p:embeddedFont>
    <p:embeddedFont>
      <p:font typeface="Montserrat" pitchFamily="2" charset="77"/>
      <p:regular r:id="rId26"/>
      <p:bold r:id="rId27"/>
      <p:italic r:id="rId28"/>
      <p:boldItalic r:id="rId29"/>
    </p:embeddedFont>
    <p:embeddedFont>
      <p:font typeface="Montserrat ExtraBold" panose="020F0502020204030204" pitchFamily="34" charset="0"/>
      <p:bold r:id="rId30"/>
      <p:italic r:id="rId31"/>
      <p:boldItalic r:id="rId32"/>
    </p:embeddedFont>
    <p:embeddedFont>
      <p:font typeface="Montserrat ExtraLight" panose="020F03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C6AA7B-29BB-45DE-B83D-60F4C7DD5033}">
  <a:tblStyle styleId="{D3C6AA7B-29BB-45DE-B83D-60F4C7DD50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80516"/>
  </p:normalViewPr>
  <p:slideViewPr>
    <p:cSldViewPr snapToGrid="0">
      <p:cViewPr varScale="1">
        <p:scale>
          <a:sx n="128" d="100"/>
          <a:sy n="128" d="100"/>
        </p:scale>
        <p:origin x="1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dirty="0">
                <a:effectLst/>
                <a:latin typeface="AdvTT5843c571"/>
              </a:rPr>
              <a:t>Grâce à̀ grande vitesse (i.e., plusieurs milliers d</a:t>
            </a:r>
            <a:r>
              <a:rPr lang="fr-FR" sz="1100" dirty="0">
                <a:effectLst/>
                <a:latin typeface="AdvTT5843c571+20"/>
              </a:rPr>
              <a:t>’</a:t>
            </a:r>
            <a:r>
              <a:rPr lang="fr-FR" sz="1100" dirty="0" err="1">
                <a:effectLst/>
                <a:latin typeface="AdvTT5843c571"/>
              </a:rPr>
              <a:t>événe</a:t>
            </a:r>
            <a:r>
              <a:rPr lang="fr-FR" sz="1100" dirty="0">
                <a:effectLst/>
                <a:latin typeface="AdvTT5843c571"/>
              </a:rPr>
              <a:t>- </a:t>
            </a:r>
            <a:r>
              <a:rPr lang="fr-FR" sz="1100" dirty="0" err="1">
                <a:effectLst/>
                <a:latin typeface="AdvTT5843c571"/>
              </a:rPr>
              <a:t>ments</a:t>
            </a:r>
            <a:r>
              <a:rPr lang="fr-FR" sz="1100" dirty="0">
                <a:effectLst/>
                <a:latin typeface="AdvTT5843c571"/>
              </a:rPr>
              <a:t> par seconde</a:t>
            </a:r>
          </a:p>
          <a:p>
            <a:pPr lvl="1" fontAlgn="t"/>
            <a:r>
              <a:rPr lang="fr-FR" sz="1100" b="0" i="0" u="none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La lumière diffusée aux petits angles (</a:t>
            </a:r>
            <a:r>
              <a:rPr lang="fr-FR" sz="1100" b="0" i="0" u="none" strike="noStrike" dirty="0" err="1">
                <a:solidFill>
                  <a:schemeClr val="bg1"/>
                </a:solidFill>
                <a:effectLst/>
                <a:latin typeface="Montserrat" pitchFamily="2" charset="77"/>
              </a:rPr>
              <a:t>Forward</a:t>
            </a:r>
            <a:r>
              <a:rPr lang="fr-FR" sz="1100" b="0" i="0" u="none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fr-FR" sz="1100" b="0" i="0" u="none" strike="noStrike" dirty="0" err="1">
                <a:solidFill>
                  <a:schemeClr val="bg1"/>
                </a:solidFill>
                <a:effectLst/>
                <a:latin typeface="Montserrat" pitchFamily="2" charset="77"/>
              </a:rPr>
              <a:t>Scatter</a:t>
            </a:r>
            <a:r>
              <a:rPr lang="fr-FR" sz="1100" b="0" i="0" u="none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, FSC) qui renseigne sur la taille des particules</a:t>
            </a:r>
          </a:p>
          <a:p>
            <a:pPr lvl="1" fontAlgn="t"/>
            <a:r>
              <a:rPr lang="fr-FR" sz="1100" b="0" i="0" u="none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La lumière diffusée à 90 degrés (</a:t>
            </a:r>
            <a:r>
              <a:rPr lang="fr-FR" sz="1100" b="0" i="0" u="none" strike="noStrike" dirty="0" err="1">
                <a:solidFill>
                  <a:schemeClr val="bg1"/>
                </a:solidFill>
                <a:effectLst/>
                <a:latin typeface="Montserrat" pitchFamily="2" charset="77"/>
              </a:rPr>
              <a:t>Side</a:t>
            </a:r>
            <a:r>
              <a:rPr lang="fr-FR" sz="1100" b="0" i="0" u="none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fr-FR" sz="1100" b="0" i="0" u="none" strike="noStrike" dirty="0" err="1">
                <a:solidFill>
                  <a:schemeClr val="bg1"/>
                </a:solidFill>
                <a:effectLst/>
                <a:latin typeface="Montserrat" pitchFamily="2" charset="77"/>
              </a:rPr>
              <a:t>Scatter</a:t>
            </a:r>
            <a:r>
              <a:rPr lang="fr-FR" sz="1100" b="0" i="0" u="none" strike="noStrike" dirty="0">
                <a:solidFill>
                  <a:schemeClr val="bg1"/>
                </a:solidFill>
                <a:effectLst/>
                <a:latin typeface="Montserrat" pitchFamily="2" charset="77"/>
              </a:rPr>
              <a:t> – SSC) qui renseigne sur la forme, la structure interne et la granularité des particules.</a:t>
            </a:r>
          </a:p>
          <a:p>
            <a:pPr marL="15875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sz="1800" dirty="0">
                <a:effectLst/>
                <a:latin typeface="AdvTT5843c571"/>
              </a:rPr>
              <a:t>Il est </a:t>
            </a:r>
            <a:r>
              <a:rPr lang="fr-FR" sz="1800" dirty="0" err="1">
                <a:effectLst/>
                <a:latin typeface="AdvTT5843c571"/>
              </a:rPr>
              <a:t>également</a:t>
            </a:r>
            <a:r>
              <a:rPr lang="fr-FR" sz="1800" dirty="0">
                <a:effectLst/>
                <a:latin typeface="AdvTT5843c571"/>
              </a:rPr>
              <a:t> possible de </a:t>
            </a:r>
            <a:r>
              <a:rPr lang="fr-FR" sz="1800" dirty="0" err="1">
                <a:effectLst/>
                <a:latin typeface="AdvTT5843c571"/>
              </a:rPr>
              <a:t>détecter</a:t>
            </a:r>
            <a:r>
              <a:rPr lang="fr-FR" sz="1800" dirty="0">
                <a:effectLst/>
                <a:latin typeface="AdvTT5843c571"/>
              </a:rPr>
              <a:t>, </a:t>
            </a:r>
            <a:r>
              <a:rPr lang="fr-FR" sz="1800" dirty="0" err="1">
                <a:effectLst/>
                <a:latin typeface="AdvTT5843c571"/>
              </a:rPr>
              <a:t>après</a:t>
            </a:r>
            <a:r>
              <a:rPr lang="fr-FR" sz="1800" dirty="0">
                <a:effectLst/>
                <a:latin typeface="AdvTT5843c571"/>
              </a:rPr>
              <a:t> </a:t>
            </a:r>
            <a:r>
              <a:rPr lang="fr-FR" sz="1800" dirty="0" err="1">
                <a:effectLst/>
                <a:latin typeface="AdvTT5843c571"/>
              </a:rPr>
              <a:t>perméabilisation</a:t>
            </a:r>
            <a:r>
              <a:rPr lang="fr-FR" sz="1800" dirty="0">
                <a:effectLst/>
                <a:latin typeface="AdvTT5843c571"/>
              </a:rPr>
              <a:t>, des </a:t>
            </a:r>
            <a:r>
              <a:rPr lang="fr-FR" sz="1800" dirty="0" err="1">
                <a:effectLst/>
                <a:latin typeface="AdvTT5843c571"/>
              </a:rPr>
              <a:t>molécules</a:t>
            </a:r>
            <a:r>
              <a:rPr lang="fr-FR" sz="1800" dirty="0">
                <a:effectLst/>
                <a:latin typeface="AdvTT5843c571"/>
              </a:rPr>
              <a:t> intracellulaires. </a:t>
            </a:r>
            <a:endParaRPr lang="fr-FR" dirty="0"/>
          </a:p>
          <a:p>
            <a:pPr marL="15875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sz="1800" dirty="0">
                <a:effectLst/>
                <a:latin typeface="AdvTT5843c571"/>
              </a:rPr>
              <a:t>L</a:t>
            </a:r>
            <a:r>
              <a:rPr lang="fr-FR" sz="1800" dirty="0">
                <a:effectLst/>
                <a:latin typeface="AdvTT5843c571+20"/>
              </a:rPr>
              <a:t>’</a:t>
            </a:r>
            <a:r>
              <a:rPr lang="fr-FR" sz="1800" dirty="0">
                <a:effectLst/>
                <a:latin typeface="AdvTT5843c571"/>
              </a:rPr>
              <a:t>analyse de tissus cellulaires est possible, ceux-ci doivent alors </a:t>
            </a:r>
            <a:r>
              <a:rPr lang="fr-FR" sz="1800" dirty="0" err="1">
                <a:effectLst/>
                <a:latin typeface="AdvTT5843c571"/>
              </a:rPr>
              <a:t>être</a:t>
            </a:r>
            <a:r>
              <a:rPr lang="fr-FR" sz="1800" dirty="0">
                <a:effectLst/>
                <a:latin typeface="AdvTT5843c571"/>
              </a:rPr>
              <a:t> </a:t>
            </a:r>
            <a:r>
              <a:rPr lang="fr-FR" sz="1800" dirty="0" err="1">
                <a:effectLst/>
                <a:latin typeface="AdvTT5843c571"/>
              </a:rPr>
              <a:t>préalablement</a:t>
            </a:r>
            <a:r>
              <a:rPr lang="fr-FR" sz="1800" dirty="0">
                <a:effectLst/>
                <a:latin typeface="AdvTT5843c571"/>
              </a:rPr>
              <a:t> </a:t>
            </a:r>
            <a:r>
              <a:rPr lang="fr-FR" sz="1800" dirty="0" err="1">
                <a:effectLst/>
                <a:latin typeface="AdvTT5843c571"/>
              </a:rPr>
              <a:t>dissociés</a:t>
            </a:r>
            <a:r>
              <a:rPr lang="fr-FR" sz="1800" dirty="0">
                <a:effectLst/>
                <a:latin typeface="AdvTT5843c571"/>
              </a:rPr>
              <a:t> pour </a:t>
            </a:r>
            <a:r>
              <a:rPr lang="fr-FR" sz="1800" dirty="0" err="1">
                <a:effectLst/>
                <a:latin typeface="AdvTT5843c571"/>
              </a:rPr>
              <a:t>être</a:t>
            </a:r>
            <a:r>
              <a:rPr lang="fr-FR" sz="1800" dirty="0">
                <a:effectLst/>
                <a:latin typeface="AdvTT5843c571"/>
              </a:rPr>
              <a:t> mis secondairement en suspension.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944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7350" indent="-228600">
              <a:buAutoNum type="arabicPeriod"/>
            </a:pPr>
            <a:r>
              <a:rPr lang="fr-FR" sz="1100" dirty="0">
                <a:effectLst/>
                <a:latin typeface="Montserrat" pitchFamily="2" charset="77"/>
              </a:rPr>
              <a:t>Par exemple : la </a:t>
            </a:r>
            <a:r>
              <a:rPr lang="fr-FR" sz="1100" dirty="0" err="1">
                <a:effectLst/>
                <a:latin typeface="Montserrat" pitchFamily="2" charset="77"/>
              </a:rPr>
              <a:t>numération</a:t>
            </a:r>
            <a:r>
              <a:rPr lang="fr-FR" sz="1100" dirty="0">
                <a:effectLst/>
                <a:latin typeface="Montserrat" pitchFamily="2" charset="77"/>
              </a:rPr>
              <a:t> des lymphocytes CD4+ pour le suivi des patients VIH+ </a:t>
            </a:r>
          </a:p>
          <a:p>
            <a:pPr marL="38735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tabLst/>
              <a:defRPr/>
            </a:pPr>
            <a:r>
              <a:rPr lang="fr-FR" sz="1100" dirty="0">
                <a:effectLst/>
                <a:latin typeface="Montserrat" pitchFamily="2" charset="77"/>
              </a:rPr>
              <a:t>Par exemple : % de lymphocyte CD4+ parmi les </a:t>
            </a:r>
            <a:r>
              <a:rPr lang="fr-FR" sz="1100" dirty="0" err="1">
                <a:effectLst/>
                <a:latin typeface="Montserrat" pitchFamily="2" charset="77"/>
              </a:rPr>
              <a:t>lympho</a:t>
            </a:r>
            <a:r>
              <a:rPr lang="fr-FR" sz="1100" dirty="0">
                <a:effectLst/>
                <a:latin typeface="Montserrat" pitchFamily="2" charset="77"/>
              </a:rPr>
              <a:t>- </a:t>
            </a:r>
            <a:r>
              <a:rPr lang="fr-FR" sz="1100" dirty="0" err="1">
                <a:effectLst/>
                <a:latin typeface="Montserrat" pitchFamily="2" charset="77"/>
              </a:rPr>
              <a:t>cytes</a:t>
            </a:r>
            <a:r>
              <a:rPr lang="fr-FR" sz="1100" dirty="0">
                <a:effectLst/>
                <a:latin typeface="Montserrat" pitchFamily="2" charset="77"/>
              </a:rPr>
              <a:t> </a:t>
            </a:r>
            <a:r>
              <a:rPr lang="fr-FR" sz="1100" dirty="0" err="1">
                <a:effectLst/>
                <a:latin typeface="Montserrat" pitchFamily="2" charset="77"/>
              </a:rPr>
              <a:t>T</a:t>
            </a:r>
            <a:r>
              <a:rPr lang="fr-FR" sz="1100" dirty="0">
                <a:effectLst/>
                <a:latin typeface="Montserrat" pitchFamily="2" charset="77"/>
              </a:rPr>
              <a:t> ; </a:t>
            </a:r>
          </a:p>
          <a:p>
            <a:pPr marL="38735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tabLst/>
              <a:defRPr/>
            </a:pPr>
            <a:r>
              <a:rPr lang="fr-FR" sz="1100" dirty="0">
                <a:effectLst/>
                <a:latin typeface="Montserrat" pitchFamily="2" charset="77"/>
              </a:rPr>
              <a:t>Par exemple : ADN pour </a:t>
            </a:r>
            <a:r>
              <a:rPr lang="fr-FR" sz="1100" dirty="0" err="1">
                <a:effectLst/>
                <a:latin typeface="Montserrat" pitchFamily="2" charset="77"/>
              </a:rPr>
              <a:t>éva</a:t>
            </a:r>
            <a:r>
              <a:rPr lang="fr-FR" sz="1100" dirty="0">
                <a:effectLst/>
                <a:latin typeface="Montserrat" pitchFamily="2" charset="77"/>
              </a:rPr>
              <a:t>- </a:t>
            </a:r>
            <a:r>
              <a:rPr lang="fr-FR" sz="1100" dirty="0" err="1">
                <a:effectLst/>
                <a:latin typeface="Montserrat" pitchFamily="2" charset="77"/>
              </a:rPr>
              <a:t>luation</a:t>
            </a:r>
            <a:r>
              <a:rPr lang="fr-FR" sz="1100" dirty="0">
                <a:effectLst/>
                <a:latin typeface="Montserrat" pitchFamily="2" charset="77"/>
              </a:rPr>
              <a:t> du cycle cellulaire (</a:t>
            </a:r>
            <a:r>
              <a:rPr lang="fr-FR" sz="1100" dirty="0" err="1">
                <a:effectLst/>
                <a:latin typeface="Montserrat" pitchFamily="2" charset="77"/>
              </a:rPr>
              <a:t>cancérologie</a:t>
            </a:r>
            <a:r>
              <a:rPr lang="fr-FR" sz="1100" dirty="0">
                <a:effectLst/>
                <a:latin typeface="Montserrat" pitchFamily="2" charset="77"/>
              </a:rPr>
              <a:t>) ; </a:t>
            </a:r>
          </a:p>
          <a:p>
            <a:pPr marL="38735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tabLst/>
              <a:defRPr/>
            </a:pPr>
            <a:r>
              <a:rPr lang="fr-FR" sz="1100" b="1" dirty="0">
                <a:solidFill>
                  <a:schemeClr val="tx1"/>
                </a:solidFill>
                <a:effectLst/>
                <a:latin typeface="Montserrat" pitchFamily="2" charset="77"/>
              </a:rPr>
              <a:t>(typage des </a:t>
            </a:r>
            <a:r>
              <a:rPr lang="fr-FR" sz="1100" b="1" dirty="0" err="1">
                <a:solidFill>
                  <a:schemeClr val="tx1"/>
                </a:solidFill>
                <a:effectLst/>
                <a:latin typeface="Montserrat" pitchFamily="2" charset="77"/>
              </a:rPr>
              <a:t>leucémies</a:t>
            </a:r>
            <a:r>
              <a:rPr lang="fr-FR" sz="1100" b="1" dirty="0">
                <a:solidFill>
                  <a:schemeClr val="tx1"/>
                </a:solidFill>
                <a:effectLst/>
                <a:latin typeface="Montserrat" pitchFamily="2" charset="77"/>
              </a:rPr>
              <a:t> / lymphomes, applications en oncohématologie) </a:t>
            </a:r>
            <a:endParaRPr lang="fr-FR" sz="1100" dirty="0">
              <a:latin typeface="Montserrat" pitchFamily="2" charset="77"/>
            </a:endParaRPr>
          </a:p>
          <a:p>
            <a:pPr marL="38735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  <a:tabLst/>
              <a:defRPr/>
            </a:pPr>
            <a:r>
              <a:rPr lang="fr-FR" sz="1100" dirty="0">
                <a:effectLst/>
                <a:latin typeface="Montserrat" pitchFamily="2" charset="77"/>
              </a:rPr>
              <a:t>Trie: L’analyse et l’identification des cellules d’</a:t>
            </a:r>
            <a:r>
              <a:rPr lang="fr-FR" sz="1100" dirty="0" err="1">
                <a:effectLst/>
                <a:latin typeface="Montserrat" pitchFamily="2" charset="77"/>
              </a:rPr>
              <a:t>intérêt</a:t>
            </a:r>
            <a:r>
              <a:rPr lang="fr-FR" sz="1100" dirty="0">
                <a:effectLst/>
                <a:latin typeface="Montserrat" pitchFamily="2" charset="77"/>
              </a:rPr>
              <a:t> se fait </a:t>
            </a:r>
            <a:r>
              <a:rPr lang="fr-FR" sz="1100" dirty="0" err="1">
                <a:effectLst/>
                <a:latin typeface="Montserrat" pitchFamily="2" charset="77"/>
              </a:rPr>
              <a:t>grâce</a:t>
            </a:r>
            <a:r>
              <a:rPr lang="fr-FR" sz="1100" dirty="0">
                <a:effectLst/>
                <a:latin typeface="Montserrat" pitchFamily="2" charset="77"/>
              </a:rPr>
              <a:t> à la CMF qui est </a:t>
            </a:r>
            <a:r>
              <a:rPr lang="fr-FR" sz="1100" dirty="0" err="1">
                <a:effectLst/>
                <a:latin typeface="Montserrat" pitchFamily="2" charset="77"/>
              </a:rPr>
              <a:t>couplée</a:t>
            </a:r>
            <a:r>
              <a:rPr lang="fr-FR" sz="1100" dirty="0">
                <a:effectLst/>
                <a:latin typeface="Montserrat" pitchFamily="2" charset="77"/>
              </a:rPr>
              <a:t> à un </a:t>
            </a:r>
            <a:r>
              <a:rPr lang="fr-FR" sz="1100" dirty="0" err="1">
                <a:effectLst/>
                <a:latin typeface="Montserrat" pitchFamily="2" charset="77"/>
              </a:rPr>
              <a:t>système</a:t>
            </a:r>
            <a:r>
              <a:rPr lang="fr-FR" sz="1100" dirty="0">
                <a:effectLst/>
                <a:latin typeface="Montserrat" pitchFamily="2" charset="77"/>
              </a:rPr>
              <a:t> de tri </a:t>
            </a:r>
            <a:r>
              <a:rPr lang="fr-FR" sz="1100" dirty="0" err="1">
                <a:effectLst/>
                <a:latin typeface="Montserrat" pitchFamily="2" charset="77"/>
              </a:rPr>
              <a:t>électromagnétique</a:t>
            </a:r>
            <a:r>
              <a:rPr lang="fr-FR" sz="1100" dirty="0">
                <a:effectLst/>
                <a:latin typeface="Montserrat" pitchFamily="2" charset="77"/>
              </a:rPr>
              <a:t> des cellules en sortie de </a:t>
            </a:r>
            <a:r>
              <a:rPr lang="fr-FR" sz="1100" dirty="0" err="1">
                <a:effectLst/>
                <a:latin typeface="Montserrat" pitchFamily="2" charset="77"/>
              </a:rPr>
              <a:t>flui</a:t>
            </a:r>
            <a:r>
              <a:rPr lang="fr-FR" sz="1100" dirty="0">
                <a:effectLst/>
                <a:latin typeface="Montserrat" pitchFamily="2" charset="77"/>
              </a:rPr>
              <a:t>- </a:t>
            </a:r>
            <a:r>
              <a:rPr lang="fr-FR" sz="1100" dirty="0" err="1">
                <a:effectLst/>
                <a:latin typeface="Montserrat" pitchFamily="2" charset="77"/>
              </a:rPr>
              <a:t>dique</a:t>
            </a:r>
            <a:r>
              <a:rPr lang="fr-FR" sz="1100" dirty="0">
                <a:effectLst/>
                <a:latin typeface="Montserrat" pitchFamily="2" charset="77"/>
              </a:rPr>
              <a:t>. Un appareil de tri cellulaire se nomme en anglais fluorescence-</a:t>
            </a:r>
            <a:r>
              <a:rPr lang="fr-FR" sz="1100" dirty="0" err="1">
                <a:effectLst/>
                <a:latin typeface="Montserrat" pitchFamily="2" charset="77"/>
              </a:rPr>
              <a:t>activated</a:t>
            </a:r>
            <a:r>
              <a:rPr lang="fr-FR" sz="1100" dirty="0">
                <a:effectLst/>
                <a:latin typeface="Montserrat" pitchFamily="2" charset="77"/>
              </a:rPr>
              <a:t> </a:t>
            </a:r>
            <a:r>
              <a:rPr lang="fr-FR" sz="1100" dirty="0" err="1">
                <a:effectLst/>
                <a:latin typeface="Montserrat" pitchFamily="2" charset="77"/>
              </a:rPr>
              <a:t>cell</a:t>
            </a:r>
            <a:r>
              <a:rPr lang="fr-FR" sz="1100" dirty="0">
                <a:effectLst/>
                <a:latin typeface="Montserrat" pitchFamily="2" charset="77"/>
              </a:rPr>
              <a:t> </a:t>
            </a:r>
            <a:r>
              <a:rPr lang="fr-FR" sz="1100" dirty="0" err="1">
                <a:effectLst/>
                <a:latin typeface="Montserrat" pitchFamily="2" charset="77"/>
              </a:rPr>
              <a:t>sorter</a:t>
            </a:r>
            <a:r>
              <a:rPr lang="fr-FR" sz="1100" dirty="0">
                <a:effectLst/>
                <a:latin typeface="Montserrat" pitchFamily="2" charset="77"/>
              </a:rPr>
              <a:t> (FACS), acronyme sou- vent improprement utilisé pour parler de CMF. </a:t>
            </a:r>
            <a:endParaRPr lang="fr-FR" sz="1100" dirty="0">
              <a:latin typeface="Montserrat" pitchFamily="2" charset="77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4874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356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052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70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959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33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4979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520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306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578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9262ee2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9262ee2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659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9262ee2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f9262ee2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7f9262ee2f_0_26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7f9262ee2f_0_26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938500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_1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353849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subTitle" idx="1"/>
          </p:nvPr>
        </p:nvSpPr>
        <p:spPr>
          <a:xfrm>
            <a:off x="3538497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title" idx="2"/>
          </p:nvPr>
        </p:nvSpPr>
        <p:spPr>
          <a:xfrm>
            <a:off x="6028553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ubTitle" idx="3"/>
          </p:nvPr>
        </p:nvSpPr>
        <p:spPr>
          <a:xfrm>
            <a:off x="6028553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title" idx="4"/>
          </p:nvPr>
        </p:nvSpPr>
        <p:spPr>
          <a:xfrm>
            <a:off x="104844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ubTitle" idx="5"/>
          </p:nvPr>
        </p:nvSpPr>
        <p:spPr>
          <a:xfrm>
            <a:off x="1048447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title" idx="6" hasCustomPrompt="1"/>
          </p:nvPr>
        </p:nvSpPr>
        <p:spPr>
          <a:xfrm>
            <a:off x="10484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4"/>
          <p:cNvSpPr txBox="1">
            <a:spLocks noGrp="1"/>
          </p:cNvSpPr>
          <p:nvPr>
            <p:ph type="title" idx="7" hasCustomPrompt="1"/>
          </p:nvPr>
        </p:nvSpPr>
        <p:spPr>
          <a:xfrm>
            <a:off x="353850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4"/>
          <p:cNvSpPr txBox="1">
            <a:spLocks noGrp="1"/>
          </p:cNvSpPr>
          <p:nvPr>
            <p:ph type="title" idx="8" hasCustomPrompt="1"/>
          </p:nvPr>
        </p:nvSpPr>
        <p:spPr>
          <a:xfrm>
            <a:off x="60285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4285500" y="2832875"/>
            <a:ext cx="3657300" cy="644700"/>
          </a:xfrm>
          <a:prstGeom prst="rect">
            <a:avLst/>
          </a:prstGeom>
          <a:effectLst>
            <a:outerShdw blurRad="57150" dist="19050" dir="5400000" algn="bl" rotWithShape="0">
              <a:srgbClr val="76A5AF">
                <a:alpha val="88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4144050" y="3549850"/>
            <a:ext cx="39402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SECTION_TITLE_AND_DESCRIPTION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>
            <a:spLocks noGrp="1"/>
          </p:cNvSpPr>
          <p:nvPr>
            <p:ph type="title"/>
          </p:nvPr>
        </p:nvSpPr>
        <p:spPr>
          <a:xfrm>
            <a:off x="353849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subTitle" idx="1"/>
          </p:nvPr>
        </p:nvSpPr>
        <p:spPr>
          <a:xfrm>
            <a:off x="353849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title" idx="2"/>
          </p:nvPr>
        </p:nvSpPr>
        <p:spPr>
          <a:xfrm>
            <a:off x="6028553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subTitle" idx="3"/>
          </p:nvPr>
        </p:nvSpPr>
        <p:spPr>
          <a:xfrm>
            <a:off x="6028553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title" idx="5"/>
          </p:nvPr>
        </p:nvSpPr>
        <p:spPr>
          <a:xfrm>
            <a:off x="104844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6"/>
          </p:nvPr>
        </p:nvSpPr>
        <p:spPr>
          <a:xfrm>
            <a:off x="104844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APTION_ONLY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3">
  <p:cSld name="CAPTION_ONLY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SECTION_TITLE_AND_DESCRIPTION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subTitle" idx="1"/>
          </p:nvPr>
        </p:nvSpPr>
        <p:spPr>
          <a:xfrm>
            <a:off x="5817050" y="2435925"/>
            <a:ext cx="2556300" cy="20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254C4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8" r:id="rId3"/>
    <p:sldLayoutId id="2147483660" r:id="rId4"/>
    <p:sldLayoutId id="2147483661" r:id="rId5"/>
    <p:sldLayoutId id="2147483664" r:id="rId6"/>
    <p:sldLayoutId id="2147483668" r:id="rId7"/>
    <p:sldLayoutId id="2147483669" r:id="rId8"/>
    <p:sldLayoutId id="2147483675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lexis.aime@univ-rennes.fr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hyperlink" Target="mailto:laurent.deleurme@univ-rennes.fr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8"/>
          <p:cNvSpPr txBox="1">
            <a:spLocks noGrp="1"/>
          </p:cNvSpPr>
          <p:nvPr>
            <p:ph type="ctrTitle"/>
          </p:nvPr>
        </p:nvSpPr>
        <p:spPr>
          <a:xfrm>
            <a:off x="2175900" y="111102"/>
            <a:ext cx="4792200" cy="644700"/>
          </a:xfrm>
          <a:prstGeom prst="rect">
            <a:avLst/>
          </a:prstGeom>
          <a:effectLst>
            <a:outerShdw blurRad="142875" dist="19050" dir="87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Cytométrie </a:t>
            </a:r>
            <a:r>
              <a:rPr lang="fr-FR" dirty="0"/>
              <a:t>en</a:t>
            </a:r>
            <a:r>
              <a:rPr lang="en" dirty="0"/>
              <a:t> flux</a:t>
            </a:r>
            <a:endParaRPr dirty="0"/>
          </a:p>
        </p:txBody>
      </p:sp>
      <p:sp>
        <p:nvSpPr>
          <p:cNvPr id="163" name="Google Shape;163;p38"/>
          <p:cNvSpPr txBox="1">
            <a:spLocks noGrp="1"/>
          </p:cNvSpPr>
          <p:nvPr>
            <p:ph type="subTitle" idx="1"/>
          </p:nvPr>
        </p:nvSpPr>
        <p:spPr>
          <a:xfrm>
            <a:off x="2044200" y="4661161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1"/>
                </a:solidFill>
              </a:rPr>
              <a:t>14/12/23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64" name="Google Shape;164;p38"/>
          <p:cNvSpPr txBox="1">
            <a:spLocks noGrp="1"/>
          </p:cNvSpPr>
          <p:nvPr>
            <p:ph type="ctrTitle"/>
          </p:nvPr>
        </p:nvSpPr>
        <p:spPr>
          <a:xfrm>
            <a:off x="1628682" y="1066350"/>
            <a:ext cx="5705566" cy="464700"/>
          </a:xfrm>
          <a:prstGeom prst="rect">
            <a:avLst/>
          </a:prstGeom>
          <a:effectLst>
            <a:outerShdw blurRad="100013" dist="19050" dir="8460000" algn="bl" rotWithShape="0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Montserrat ExtraLight"/>
                <a:ea typeface="Montserrat ExtraLight"/>
                <a:cs typeface="Montserrat ExtraLight"/>
                <a:sym typeface="Montserrat ExtraLight"/>
              </a:rPr>
              <a:t>Hanadi NAHAS et Hugo COPPENS</a:t>
            </a:r>
            <a:endParaRPr sz="2200" dirty="0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cxnSp>
        <p:nvCxnSpPr>
          <p:cNvPr id="165" name="Google Shape;165;p38"/>
          <p:cNvCxnSpPr/>
          <p:nvPr/>
        </p:nvCxnSpPr>
        <p:spPr>
          <a:xfrm>
            <a:off x="3190500" y="1638099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D4736ECD-F6A9-FCE7-8DC7-328BE6F78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064" y="1745148"/>
            <a:ext cx="3951871" cy="29639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70;p39">
            <a:extLst>
              <a:ext uri="{FF2B5EF4-FFF2-40B4-BE49-F238E27FC236}">
                <a16:creationId xmlns:a16="http://schemas.microsoft.com/office/drawing/2014/main" id="{0C838BFA-E7A5-BD58-84BF-1DA9E99A812A}"/>
              </a:ext>
            </a:extLst>
          </p:cNvPr>
          <p:cNvSpPr txBox="1">
            <a:spLocks/>
          </p:cNvSpPr>
          <p:nvPr/>
        </p:nvSpPr>
        <p:spPr>
          <a:xfrm>
            <a:off x="116165" y="105903"/>
            <a:ext cx="5735700" cy="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ExtraBold"/>
              <a:buNone/>
              <a:defRPr sz="2400" b="0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Principe</a:t>
            </a:r>
          </a:p>
        </p:txBody>
      </p:sp>
      <p:cxnSp>
        <p:nvCxnSpPr>
          <p:cNvPr id="10" name="Google Shape;172;p39">
            <a:extLst>
              <a:ext uri="{FF2B5EF4-FFF2-40B4-BE49-F238E27FC236}">
                <a16:creationId xmlns:a16="http://schemas.microsoft.com/office/drawing/2014/main" id="{1665DEF4-A7C4-DF95-4938-DFACA8F23537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A707B700-32D9-060C-F14C-728FD2F7E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047303"/>
            <a:ext cx="6858000" cy="39243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B38DA31-69AF-4795-77C1-8F7D46623F31}"/>
              </a:ext>
            </a:extLst>
          </p:cNvPr>
          <p:cNvSpPr txBox="1"/>
          <p:nvPr/>
        </p:nvSpPr>
        <p:spPr>
          <a:xfrm>
            <a:off x="1620078" y="338846"/>
            <a:ext cx="5903843" cy="52322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155575" algn="ctr"/>
            <a:r>
              <a:rPr lang="fr-FR" dirty="0">
                <a:solidFill>
                  <a:schemeClr val="bg1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Un cytomètre de flux p</a:t>
            </a:r>
            <a:r>
              <a:rPr lang="fr-FR" dirty="0">
                <a:solidFill>
                  <a:schemeClr val="bg1"/>
                </a:solidFill>
                <a:effectLst/>
                <a:latin typeface="Montserrat" pitchFamily="2" charset="77"/>
              </a:rPr>
              <a:t>ermet de caractériser et compter des cellules (ou des particules) en suspension dans un flux liquide</a:t>
            </a:r>
          </a:p>
        </p:txBody>
      </p:sp>
    </p:spTree>
    <p:extLst>
      <p:ext uri="{BB962C8B-B14F-4D97-AF65-F5344CB8AC3E}">
        <p14:creationId xmlns:p14="http://schemas.microsoft.com/office/powerpoint/2010/main" val="1283005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0;p39">
            <a:extLst>
              <a:ext uri="{FF2B5EF4-FFF2-40B4-BE49-F238E27FC236}">
                <a16:creationId xmlns:a16="http://schemas.microsoft.com/office/drawing/2014/main" id="{6CD44B90-9E47-7709-4269-D84EBF2E24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165" y="105903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Avenir Book" panose="02000503020000020003" pitchFamily="2" charset="0"/>
              </a:rPr>
              <a:t>Principe</a:t>
            </a:r>
            <a:endParaRPr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Google Shape;171;p39">
            <a:extLst>
              <a:ext uri="{FF2B5EF4-FFF2-40B4-BE49-F238E27FC236}">
                <a16:creationId xmlns:a16="http://schemas.microsoft.com/office/drawing/2014/main" id="{2E5D9A02-9E56-F2A9-8B0D-45932F339C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6165" y="790638"/>
            <a:ext cx="8911670" cy="8066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/>
            <a:r>
              <a:rPr lang="fr-FR" sz="1600" dirty="0">
                <a:effectLst/>
                <a:latin typeface="Avenir Book" panose="02000503020000020003" pitchFamily="2" charset="0"/>
              </a:rPr>
              <a:t>L’interaction des cellules avec un ou plusieurs lasers permet de les caractériser selon différents critères :</a:t>
            </a:r>
          </a:p>
        </p:txBody>
      </p:sp>
      <p:cxnSp>
        <p:nvCxnSpPr>
          <p:cNvPr id="7" name="Google Shape;172;p39">
            <a:extLst>
              <a:ext uri="{FF2B5EF4-FFF2-40B4-BE49-F238E27FC236}">
                <a16:creationId xmlns:a16="http://schemas.microsoft.com/office/drawing/2014/main" id="{65BD6408-DD81-B674-499F-7C1416A3FEA6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5FACA4B1-4E66-317A-052C-2A4A5D334E4D}"/>
              </a:ext>
            </a:extLst>
          </p:cNvPr>
          <p:cNvGrpSpPr/>
          <p:nvPr/>
        </p:nvGrpSpPr>
        <p:grpSpPr>
          <a:xfrm>
            <a:off x="3655187" y="1684332"/>
            <a:ext cx="5372648" cy="3182193"/>
            <a:chOff x="3941896" y="2322324"/>
            <a:chExt cx="4924723" cy="2742608"/>
          </a:xfrm>
        </p:grpSpPr>
        <p:pic>
          <p:nvPicPr>
            <p:cNvPr id="9" name="Image 8" descr="Une image contenant diagramme, cercle, dessin&#10;&#10;Description générée automatiquement">
              <a:extLst>
                <a:ext uri="{FF2B5EF4-FFF2-40B4-BE49-F238E27FC236}">
                  <a16:creationId xmlns:a16="http://schemas.microsoft.com/office/drawing/2014/main" id="{6E79AB85-BECC-42C8-D708-B0B889BC2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1896" y="2322324"/>
              <a:ext cx="4924723" cy="2742608"/>
            </a:xfrm>
            <a:prstGeom prst="rect">
              <a:avLst/>
            </a:prstGeom>
          </p:spPr>
        </p:pic>
        <p:sp>
          <p:nvSpPr>
            <p:cNvPr id="10" name="Flèche vers le bas 9">
              <a:extLst>
                <a:ext uri="{FF2B5EF4-FFF2-40B4-BE49-F238E27FC236}">
                  <a16:creationId xmlns:a16="http://schemas.microsoft.com/office/drawing/2014/main" id="{586C9359-5CF0-320D-3E02-5CCF3F36DC2D}"/>
                </a:ext>
              </a:extLst>
            </p:cNvPr>
            <p:cNvSpPr/>
            <p:nvPr/>
          </p:nvSpPr>
          <p:spPr>
            <a:xfrm>
              <a:off x="4726005" y="2668002"/>
              <a:ext cx="346509" cy="702644"/>
            </a:xfrm>
            <a:prstGeom prst="downArrow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E5E1AD3-F506-D283-65AC-9200D8199000}"/>
                </a:ext>
              </a:extLst>
            </p:cNvPr>
            <p:cNvSpPr txBox="1"/>
            <p:nvPr/>
          </p:nvSpPr>
          <p:spPr>
            <a:xfrm>
              <a:off x="4272233" y="2796346"/>
              <a:ext cx="5229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Avenir Book" panose="02000503020000020003" pitchFamily="2" charset="0"/>
                </a:rPr>
                <a:t>Flux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9E789A63-F835-9848-BF33-85548519C296}"/>
                </a:ext>
              </a:extLst>
            </p:cNvPr>
            <p:cNvCxnSpPr/>
            <p:nvPr/>
          </p:nvCxnSpPr>
          <p:spPr>
            <a:xfrm>
              <a:off x="5178390" y="2322324"/>
              <a:ext cx="0" cy="2742608"/>
            </a:xfrm>
            <a:prstGeom prst="line">
              <a:avLst/>
            </a:prstGeom>
            <a:ln w="28575">
              <a:solidFill>
                <a:srgbClr val="0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02DB10A-7480-EC78-A241-50D6D261786B}"/>
                </a:ext>
              </a:extLst>
            </p:cNvPr>
            <p:cNvCxnSpPr/>
            <p:nvPr/>
          </p:nvCxnSpPr>
          <p:spPr>
            <a:xfrm>
              <a:off x="7130714" y="2322324"/>
              <a:ext cx="0" cy="2742608"/>
            </a:xfrm>
            <a:prstGeom prst="line">
              <a:avLst/>
            </a:prstGeom>
            <a:ln w="28575">
              <a:solidFill>
                <a:srgbClr val="0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FE38945F-D218-3ADB-9414-28139C0DD22E}"/>
              </a:ext>
            </a:extLst>
          </p:cNvPr>
          <p:cNvSpPr txBox="1"/>
          <p:nvPr/>
        </p:nvSpPr>
        <p:spPr>
          <a:xfrm>
            <a:off x="-189520" y="1869627"/>
            <a:ext cx="36645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T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aille = FSC (</a:t>
            </a:r>
            <a:r>
              <a:rPr lang="fr-FR" sz="1600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Forward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Scatter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)</a:t>
            </a:r>
          </a:p>
          <a:p>
            <a:pPr marL="7429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7429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G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ranulosité = SSC (</a:t>
            </a:r>
            <a:r>
              <a:rPr lang="fr-FR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S</a:t>
            </a:r>
            <a:r>
              <a:rPr lang="fr-FR" sz="1600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ide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fr-FR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S</a:t>
            </a:r>
            <a:r>
              <a:rPr lang="fr-FR" sz="1600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catter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)</a:t>
            </a:r>
          </a:p>
          <a:p>
            <a:pPr marL="7429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7429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Présence ou non de fluorochrome</a:t>
            </a:r>
          </a:p>
          <a:p>
            <a:endParaRPr lang="fr-FR" sz="1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E6ECE66-20B0-10D1-705E-FAE136FDE39A}"/>
              </a:ext>
            </a:extLst>
          </p:cNvPr>
          <p:cNvSpPr txBox="1"/>
          <p:nvPr/>
        </p:nvSpPr>
        <p:spPr>
          <a:xfrm>
            <a:off x="0" y="3937363"/>
            <a:ext cx="3655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buClr>
                <a:schemeClr val="bg1"/>
              </a:buClr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Les cellules sont analysées une à une par le cytomètre = singulet</a:t>
            </a:r>
          </a:p>
          <a:p>
            <a:endParaRPr lang="fr-FR" sz="1600" dirty="0"/>
          </a:p>
        </p:txBody>
      </p:sp>
      <p:pic>
        <p:nvPicPr>
          <p:cNvPr id="16" name="Graphique 15" descr="Avertissement contour">
            <a:extLst>
              <a:ext uri="{FF2B5EF4-FFF2-40B4-BE49-F238E27FC236}">
                <a16:creationId xmlns:a16="http://schemas.microsoft.com/office/drawing/2014/main" id="{71BFD7C4-E1D4-35BE-845F-393E3325EC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656" y="3983204"/>
            <a:ext cx="441718" cy="44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1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70;p39">
            <a:extLst>
              <a:ext uri="{FF2B5EF4-FFF2-40B4-BE49-F238E27FC236}">
                <a16:creationId xmlns:a16="http://schemas.microsoft.com/office/drawing/2014/main" id="{EEE5C3AF-D39A-8011-6D33-F5F26A2114CE}"/>
              </a:ext>
            </a:extLst>
          </p:cNvPr>
          <p:cNvSpPr txBox="1">
            <a:spLocks/>
          </p:cNvSpPr>
          <p:nvPr/>
        </p:nvSpPr>
        <p:spPr>
          <a:xfrm>
            <a:off x="116165" y="105903"/>
            <a:ext cx="5735700" cy="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ExtraBold"/>
              <a:buNone/>
              <a:defRPr sz="2400" b="0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Principe</a:t>
            </a:r>
          </a:p>
        </p:txBody>
      </p:sp>
      <p:cxnSp>
        <p:nvCxnSpPr>
          <p:cNvPr id="17" name="Google Shape;172;p39">
            <a:extLst>
              <a:ext uri="{FF2B5EF4-FFF2-40B4-BE49-F238E27FC236}">
                <a16:creationId xmlns:a16="http://schemas.microsoft.com/office/drawing/2014/main" id="{218CCE27-C400-51F1-011C-220E210E0BC6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542143FE-22AA-153A-AAE1-AF7A69E7894D}"/>
              </a:ext>
            </a:extLst>
          </p:cNvPr>
          <p:cNvSpPr txBox="1">
            <a:spLocks/>
          </p:cNvSpPr>
          <p:nvPr/>
        </p:nvSpPr>
        <p:spPr>
          <a:xfrm>
            <a:off x="98713" y="579166"/>
            <a:ext cx="8946573" cy="202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14300" indent="0" algn="l"/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En amont 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:</a:t>
            </a:r>
          </a:p>
          <a:p>
            <a:pPr marL="114300" indent="0" algn="l"/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Type d'échantillon 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: Cellules fraîches en suspension (conservée à +4°C 3-4h max avant analyse) ou cellules fixées dans PAF 4% (conservation d’une ou deux semaines max)  </a:t>
            </a:r>
          </a:p>
          <a:p>
            <a:pPr algn="l">
              <a:buFont typeface="+mj-lt"/>
              <a:buAutoNum type="arabicPeriod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Marquage des cellules 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:  selon conditions, colorants fluorescents ou des anticorps</a:t>
            </a:r>
          </a:p>
          <a:p>
            <a:pPr algn="l">
              <a:buFont typeface="+mj-lt"/>
              <a:buAutoNum type="arabicPeriod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Conditionnement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 : Tube 5mL en polystyrène pour </a:t>
            </a:r>
            <a:r>
              <a:rPr lang="fr-FR" dirty="0" err="1">
                <a:solidFill>
                  <a:schemeClr val="bg1"/>
                </a:solidFill>
                <a:latin typeface="Avenir Book" panose="02000503020000020003" pitchFamily="2" charset="0"/>
              </a:rPr>
              <a:t>cytométrie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 (</a:t>
            </a:r>
            <a:r>
              <a:rPr lang="fr-FR" dirty="0" err="1">
                <a:solidFill>
                  <a:schemeClr val="bg1"/>
                </a:solidFill>
                <a:latin typeface="Avenir Book" panose="02000503020000020003" pitchFamily="2" charset="0"/>
              </a:rPr>
              <a:t>ref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  <a:sym typeface="Wingdings" pitchFamily="2" charset="2"/>
              </a:rPr>
              <a:t>: Falcon 352052)</a:t>
            </a: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114300" indent="0" algn="l"/>
            <a:endParaRPr lang="fr-FR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FB21F0-7330-0952-40AA-7DC60C6529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1" t="21004" r="4294" b="21751"/>
          <a:stretch/>
        </p:blipFill>
        <p:spPr>
          <a:xfrm>
            <a:off x="6269128" y="17786"/>
            <a:ext cx="2874872" cy="95410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933A89F-B297-5F4C-AF8B-CAABAA30F18B}"/>
              </a:ext>
            </a:extLst>
          </p:cNvPr>
          <p:cNvSpPr txBox="1"/>
          <p:nvPr/>
        </p:nvSpPr>
        <p:spPr>
          <a:xfrm>
            <a:off x="20684" y="3068448"/>
            <a:ext cx="1861407" cy="30777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Complexité de </a:t>
            </a:r>
            <a:r>
              <a:rPr lang="fr-FR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l’ech</a:t>
            </a:r>
            <a:endParaRPr lang="fr-FR" b="1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9A0CB1F-F5A1-D113-5C5D-2DA6923A17C5}"/>
              </a:ext>
            </a:extLst>
          </p:cNvPr>
          <p:cNvSpPr txBox="1"/>
          <p:nvPr/>
        </p:nvSpPr>
        <p:spPr>
          <a:xfrm>
            <a:off x="2088435" y="3065877"/>
            <a:ext cx="2255746" cy="30777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Nb de cellules à analyser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F58868-99DE-1B4F-1601-C7430435F44B}"/>
              </a:ext>
            </a:extLst>
          </p:cNvPr>
          <p:cNvSpPr txBox="1"/>
          <p:nvPr/>
        </p:nvSpPr>
        <p:spPr>
          <a:xfrm>
            <a:off x="848544" y="4256557"/>
            <a:ext cx="2284600" cy="30777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>
                <a:latin typeface="Avenir Book" panose="02000503020000020003" pitchFamily="2" charset="0"/>
              </a:rPr>
              <a:t>Qlq minutes à qlq heures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4FDEA77-7B78-1F26-3739-2D294A12120B}"/>
              </a:ext>
            </a:extLst>
          </p:cNvPr>
          <p:cNvCxnSpPr>
            <a:cxnSpLocks/>
          </p:cNvCxnSpPr>
          <p:nvPr/>
        </p:nvCxnSpPr>
        <p:spPr>
          <a:xfrm>
            <a:off x="1990844" y="3485914"/>
            <a:ext cx="0" cy="6723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CC46A912-A776-8A98-87A5-9192268637C1}"/>
              </a:ext>
            </a:extLst>
          </p:cNvPr>
          <p:cNvSpPr txBox="1"/>
          <p:nvPr/>
        </p:nvSpPr>
        <p:spPr>
          <a:xfrm>
            <a:off x="98713" y="264298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l"/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Cytomètre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 :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8EC191A-C686-30A6-AE40-0D457221C609}"/>
              </a:ext>
            </a:extLst>
          </p:cNvPr>
          <p:cNvSpPr txBox="1"/>
          <p:nvPr/>
        </p:nvSpPr>
        <p:spPr>
          <a:xfrm>
            <a:off x="4572000" y="3202394"/>
            <a:ext cx="457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fr-FR" b="1" dirty="0">
                <a:solidFill>
                  <a:schemeClr val="bg1"/>
                </a:solidFill>
                <a:latin typeface="Avenir Book" panose="02000503020000020003" pitchFamily="2" charset="0"/>
              </a:rPr>
              <a:t>Analyse des données 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: </a:t>
            </a:r>
          </a:p>
          <a:p>
            <a:pPr>
              <a:buClr>
                <a:schemeClr val="bg1"/>
              </a:buClr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>
              <a:buClr>
                <a:schemeClr val="bg1"/>
              </a:buClr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Histogramme de l'intensité du signal de fluorescence pour chaque cellule de l'échantillon, </a:t>
            </a:r>
          </a:p>
          <a:p>
            <a:pPr>
              <a:buClr>
                <a:schemeClr val="bg1"/>
              </a:buClr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séparation des populations positives/négatives, clustering…</a:t>
            </a:r>
            <a:endParaRPr lang="fr-FR" dirty="0">
              <a:latin typeface="Avenir Book" panose="02000503020000020003" pitchFamily="2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2D2549E-CCE0-3753-25F2-C7EFB729A625}"/>
              </a:ext>
            </a:extLst>
          </p:cNvPr>
          <p:cNvSpPr txBox="1"/>
          <p:nvPr/>
        </p:nvSpPr>
        <p:spPr>
          <a:xfrm>
            <a:off x="1822897" y="307774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17362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0;p39">
            <a:extLst>
              <a:ext uri="{FF2B5EF4-FFF2-40B4-BE49-F238E27FC236}">
                <a16:creationId xmlns:a16="http://schemas.microsoft.com/office/drawing/2014/main" id="{E626FAA0-0D04-B51D-AAC5-752C814592F4}"/>
              </a:ext>
            </a:extLst>
          </p:cNvPr>
          <p:cNvSpPr txBox="1">
            <a:spLocks/>
          </p:cNvSpPr>
          <p:nvPr/>
        </p:nvSpPr>
        <p:spPr>
          <a:xfrm>
            <a:off x="116165" y="105903"/>
            <a:ext cx="5735700" cy="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ExtraBold"/>
              <a:buNone/>
              <a:defRPr sz="2400" b="0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Choix du fluorochrome</a:t>
            </a:r>
          </a:p>
        </p:txBody>
      </p:sp>
      <p:cxnSp>
        <p:nvCxnSpPr>
          <p:cNvPr id="6" name="Google Shape;172;p39">
            <a:extLst>
              <a:ext uri="{FF2B5EF4-FFF2-40B4-BE49-F238E27FC236}">
                <a16:creationId xmlns:a16="http://schemas.microsoft.com/office/drawing/2014/main" id="{34279CB9-4508-0521-C7FA-30ECB43BD9C5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8" name="Image 7" descr="Une image contenant texte, capture d’écran, logiciel, Icône d’ordinateur&#10;&#10;Description générée automatiquement">
            <a:extLst>
              <a:ext uri="{FF2B5EF4-FFF2-40B4-BE49-F238E27FC236}">
                <a16:creationId xmlns:a16="http://schemas.microsoft.com/office/drawing/2014/main" id="{C64A0C91-1E09-DEC0-C72D-6FF5FC5F5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688" y="540140"/>
            <a:ext cx="2959604" cy="4497457"/>
          </a:xfrm>
          <a:prstGeom prst="rect">
            <a:avLst/>
          </a:prstGeom>
        </p:spPr>
      </p:pic>
      <p:pic>
        <p:nvPicPr>
          <p:cNvPr id="10" name="Image 9" descr="Une image contenant texte, capture d’écran, nombre, logiciel&#10;&#10;Description générée automatiquement">
            <a:extLst>
              <a:ext uri="{FF2B5EF4-FFF2-40B4-BE49-F238E27FC236}">
                <a16:creationId xmlns:a16="http://schemas.microsoft.com/office/drawing/2014/main" id="{2560688D-3FBC-6FD1-B4FF-F73521AB3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79" y="719045"/>
            <a:ext cx="2882900" cy="431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0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38E5982-32A1-E291-C941-1BD368B30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6418" y="1095008"/>
            <a:ext cx="8447809" cy="35329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marL="285750" indent="-285750" algn="just">
              <a:buClr>
                <a:schemeClr val="bg1"/>
              </a:buClr>
            </a:pP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Comptage cellulaire : nombre de cellules par unité de volume </a:t>
            </a:r>
          </a:p>
          <a:p>
            <a:pPr marL="285750" indent="-285750" algn="just">
              <a:buClr>
                <a:schemeClr val="bg1"/>
              </a:buClr>
              <a:buFont typeface="Wingdings" pitchFamily="2" charset="2"/>
              <a:buChar char="v"/>
            </a:pPr>
            <a:endParaRPr lang="fr-FR" sz="1600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Q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uantification au sein d’une population cellulaire d’un pourcentage de cellules exprimant un marqueur donné</a:t>
            </a:r>
          </a:p>
          <a:p>
            <a:pPr marL="285750" indent="-285750" algn="just">
              <a:buClr>
                <a:schemeClr val="bg1"/>
              </a:buClr>
              <a:buFont typeface="Wingdings" pitchFamily="2" charset="2"/>
              <a:buChar char="v"/>
            </a:pPr>
            <a:endParaRPr lang="fr-F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Q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uantification de l’expression d’un marqueur sur l’ensemble d’une sous-population</a:t>
            </a:r>
            <a:endParaRPr lang="fr-F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  <a:buFont typeface="Wingdings" pitchFamily="2" charset="2"/>
              <a:buChar char="v"/>
            </a:pPr>
            <a:endParaRPr lang="fr-FR" sz="1600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Détection</a:t>
            </a: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de la présence anormale d’un cluster de différentiation dans une population cellulaire</a:t>
            </a:r>
          </a:p>
          <a:p>
            <a:pPr marL="285750" indent="-285750" algn="just">
              <a:buClr>
                <a:schemeClr val="bg1"/>
              </a:buClr>
              <a:buFont typeface="Wingdings" pitchFamily="2" charset="2"/>
              <a:buChar char="v"/>
            </a:pPr>
            <a:endParaRPr lang="fr-FR" sz="1600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</a:pPr>
            <a:r>
              <a:rPr lang="fr-FR" sz="160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Tri cellulaire</a:t>
            </a:r>
            <a:endParaRPr lang="fr-FR" sz="1600" i="0" u="none" strike="noStrike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</p:txBody>
      </p:sp>
      <p:sp>
        <p:nvSpPr>
          <p:cNvPr id="6" name="Google Shape;170;p39">
            <a:extLst>
              <a:ext uri="{FF2B5EF4-FFF2-40B4-BE49-F238E27FC236}">
                <a16:creationId xmlns:a16="http://schemas.microsoft.com/office/drawing/2014/main" id="{E46671F2-21A0-928E-0DA8-A95FC4CDBD48}"/>
              </a:ext>
            </a:extLst>
          </p:cNvPr>
          <p:cNvSpPr txBox="1">
            <a:spLocks/>
          </p:cNvSpPr>
          <p:nvPr/>
        </p:nvSpPr>
        <p:spPr>
          <a:xfrm>
            <a:off x="116165" y="105903"/>
            <a:ext cx="5735700" cy="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ExtraBold"/>
              <a:buNone/>
              <a:defRPr sz="2400" b="0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Applications</a:t>
            </a:r>
          </a:p>
        </p:txBody>
      </p:sp>
      <p:cxnSp>
        <p:nvCxnSpPr>
          <p:cNvPr id="7" name="Google Shape;172;p39">
            <a:extLst>
              <a:ext uri="{FF2B5EF4-FFF2-40B4-BE49-F238E27FC236}">
                <a16:creationId xmlns:a16="http://schemas.microsoft.com/office/drawing/2014/main" id="{3406F0B2-1E5A-D80B-3F82-B3882EBC7701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818226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D15CB87-6157-93A3-FBDC-44B7FAF72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184" y="915725"/>
            <a:ext cx="5495632" cy="4121724"/>
          </a:xfrm>
          <a:prstGeom prst="rect">
            <a:avLst/>
          </a:prstGeom>
        </p:spPr>
      </p:pic>
      <p:sp>
        <p:nvSpPr>
          <p:cNvPr id="2" name="Google Shape;170;p39">
            <a:extLst>
              <a:ext uri="{FF2B5EF4-FFF2-40B4-BE49-F238E27FC236}">
                <a16:creationId xmlns:a16="http://schemas.microsoft.com/office/drawing/2014/main" id="{4A7182D3-6F4A-6902-3E87-310B4F70E0E0}"/>
              </a:ext>
            </a:extLst>
          </p:cNvPr>
          <p:cNvSpPr txBox="1">
            <a:spLocks/>
          </p:cNvSpPr>
          <p:nvPr/>
        </p:nvSpPr>
        <p:spPr>
          <a:xfrm>
            <a:off x="116165" y="105903"/>
            <a:ext cx="5735700" cy="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ExtraBold"/>
              <a:buNone/>
              <a:defRPr sz="2400" b="0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Côté technique</a:t>
            </a:r>
          </a:p>
        </p:txBody>
      </p:sp>
      <p:cxnSp>
        <p:nvCxnSpPr>
          <p:cNvPr id="3" name="Google Shape;172;p39">
            <a:extLst>
              <a:ext uri="{FF2B5EF4-FFF2-40B4-BE49-F238E27FC236}">
                <a16:creationId xmlns:a16="http://schemas.microsoft.com/office/drawing/2014/main" id="{46CA62A6-AF43-4444-9464-D840F8EB4B28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058666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texte, bleu vert, Caractère coloré&#10;&#10;Description générée automatiquement">
            <a:extLst>
              <a:ext uri="{FF2B5EF4-FFF2-40B4-BE49-F238E27FC236}">
                <a16:creationId xmlns:a16="http://schemas.microsoft.com/office/drawing/2014/main" id="{56811419-7024-6552-ACE8-8B5ECAEA1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77" y="680767"/>
            <a:ext cx="8301445" cy="4307723"/>
          </a:xfrm>
          <a:prstGeom prst="rect">
            <a:avLst/>
          </a:prstGeom>
        </p:spPr>
      </p:pic>
      <p:sp>
        <p:nvSpPr>
          <p:cNvPr id="10" name="Google Shape;170;p39">
            <a:extLst>
              <a:ext uri="{FF2B5EF4-FFF2-40B4-BE49-F238E27FC236}">
                <a16:creationId xmlns:a16="http://schemas.microsoft.com/office/drawing/2014/main" id="{60405DC3-A852-4805-C8D5-C71BEB6E44B0}"/>
              </a:ext>
            </a:extLst>
          </p:cNvPr>
          <p:cNvSpPr txBox="1">
            <a:spLocks/>
          </p:cNvSpPr>
          <p:nvPr/>
        </p:nvSpPr>
        <p:spPr>
          <a:xfrm>
            <a:off x="116165" y="105903"/>
            <a:ext cx="5735700" cy="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ExtraBold"/>
              <a:buNone/>
              <a:defRPr sz="2400" b="0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Bonnes pratiques</a:t>
            </a:r>
          </a:p>
        </p:txBody>
      </p:sp>
      <p:cxnSp>
        <p:nvCxnSpPr>
          <p:cNvPr id="11" name="Google Shape;172;p39">
            <a:extLst>
              <a:ext uri="{FF2B5EF4-FFF2-40B4-BE49-F238E27FC236}">
                <a16:creationId xmlns:a16="http://schemas.microsoft.com/office/drawing/2014/main" id="{4B2C4578-3DA0-489D-8799-3C5027966EF1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F939B81B-C952-91AC-81C9-CF3FFE3BDCFD}"/>
              </a:ext>
            </a:extLst>
          </p:cNvPr>
          <p:cNvSpPr txBox="1"/>
          <p:nvPr/>
        </p:nvSpPr>
        <p:spPr>
          <a:xfrm>
            <a:off x="542109" y="3733436"/>
            <a:ext cx="18832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venir Book" panose="02000503020000020003" pitchFamily="2" charset="0"/>
              </a:rPr>
              <a:t>Stabilité d’acquisition (FSC en fonction du temps)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B7F499-E953-DA80-AB41-9AA22BCFF27E}"/>
              </a:ext>
            </a:extLst>
          </p:cNvPr>
          <p:cNvSpPr txBox="1"/>
          <p:nvPr/>
        </p:nvSpPr>
        <p:spPr>
          <a:xfrm>
            <a:off x="2629990" y="3733436"/>
            <a:ext cx="17264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fr-FR" sz="1100" dirty="0">
                <a:latin typeface="Avenir Book" panose="02000503020000020003" pitchFamily="2" charset="0"/>
              </a:rPr>
              <a:t>Eliminer les évènements saturants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14CF0F-AE88-414D-6DC9-AF29EF831860}"/>
              </a:ext>
            </a:extLst>
          </p:cNvPr>
          <p:cNvSpPr txBox="1"/>
          <p:nvPr/>
        </p:nvSpPr>
        <p:spPr>
          <a:xfrm>
            <a:off x="5044440" y="3733434"/>
            <a:ext cx="14608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fr-FR" sz="1100" dirty="0">
                <a:latin typeface="Avenir Book" panose="02000503020000020003" pitchFamily="2" charset="0"/>
              </a:rPr>
              <a:t>Contrôle de viabilité (DAPI, 7AAD…)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DFDCEF-45D1-8166-05DF-062309BFF1F6}"/>
              </a:ext>
            </a:extLst>
          </p:cNvPr>
          <p:cNvSpPr txBox="1"/>
          <p:nvPr/>
        </p:nvSpPr>
        <p:spPr>
          <a:xfrm>
            <a:off x="6975565" y="3733435"/>
            <a:ext cx="180702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fr-FR" sz="1100" dirty="0">
                <a:latin typeface="Avenir Book" panose="02000503020000020003" pitchFamily="2" charset="0"/>
              </a:rPr>
              <a:t>Elimination des doublets (SSC-H en fonction du SSC-A)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logiciel, texte, Icône d’ordinateur&#10;&#10;Description générée automatiquement">
            <a:extLst>
              <a:ext uri="{FF2B5EF4-FFF2-40B4-BE49-F238E27FC236}">
                <a16:creationId xmlns:a16="http://schemas.microsoft.com/office/drawing/2014/main" id="{9CACA7F5-E271-EF69-4260-69FF48E44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49" y="3105"/>
            <a:ext cx="7061702" cy="511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17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70;p39">
            <a:extLst>
              <a:ext uri="{FF2B5EF4-FFF2-40B4-BE49-F238E27FC236}">
                <a16:creationId xmlns:a16="http://schemas.microsoft.com/office/drawing/2014/main" id="{60405DC3-A852-4805-C8D5-C71BEB6E44B0}"/>
              </a:ext>
            </a:extLst>
          </p:cNvPr>
          <p:cNvSpPr txBox="1">
            <a:spLocks/>
          </p:cNvSpPr>
          <p:nvPr/>
        </p:nvSpPr>
        <p:spPr>
          <a:xfrm>
            <a:off x="116165" y="235197"/>
            <a:ext cx="5735700" cy="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ExtraBold"/>
              <a:buNone/>
              <a:defRPr sz="2400" b="0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Côté technique</a:t>
            </a:r>
          </a:p>
        </p:txBody>
      </p:sp>
      <p:cxnSp>
        <p:nvCxnSpPr>
          <p:cNvPr id="11" name="Google Shape;172;p39">
            <a:extLst>
              <a:ext uri="{FF2B5EF4-FFF2-40B4-BE49-F238E27FC236}">
                <a16:creationId xmlns:a16="http://schemas.microsoft.com/office/drawing/2014/main" id="{4B2C4578-3DA0-489D-8799-3C5027966EF1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3" name="Image 2" descr="Une image contenant texte, logiciel, capture d’écran, Icône d’ordinateur&#10;&#10;Description générée automatiquement">
            <a:extLst>
              <a:ext uri="{FF2B5EF4-FFF2-40B4-BE49-F238E27FC236}">
                <a16:creationId xmlns:a16="http://schemas.microsoft.com/office/drawing/2014/main" id="{805D055B-0664-14B6-964E-5AB6ABB9F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911" y="262357"/>
            <a:ext cx="6347924" cy="4802400"/>
          </a:xfrm>
          <a:prstGeom prst="rect">
            <a:avLst/>
          </a:prstGeom>
        </p:spPr>
      </p:pic>
      <p:pic>
        <p:nvPicPr>
          <p:cNvPr id="4" name="Image 3" descr="Une image contenant texte, logiciel, capture d’écran, Icône d’ordinateur&#10;&#10;Description générée automatiquement">
            <a:extLst>
              <a:ext uri="{FF2B5EF4-FFF2-40B4-BE49-F238E27FC236}">
                <a16:creationId xmlns:a16="http://schemas.microsoft.com/office/drawing/2014/main" id="{DA6F4AA8-534E-BCDD-0687-7443C00E3A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31" r="84432" b="85269"/>
          <a:stretch/>
        </p:blipFill>
        <p:spPr>
          <a:xfrm>
            <a:off x="361191" y="1258186"/>
            <a:ext cx="3296409" cy="10252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E44968-A414-79B3-AA2C-5FD7A6E158B7}"/>
              </a:ext>
            </a:extLst>
          </p:cNvPr>
          <p:cNvSpPr/>
          <p:nvPr/>
        </p:nvSpPr>
        <p:spPr>
          <a:xfrm>
            <a:off x="2679911" y="751439"/>
            <a:ext cx="977689" cy="181070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BC67C8-9DBC-1878-B397-E70399F9108F}"/>
              </a:ext>
            </a:extLst>
          </p:cNvPr>
          <p:cNvSpPr txBox="1"/>
          <p:nvPr/>
        </p:nvSpPr>
        <p:spPr>
          <a:xfrm>
            <a:off x="444137" y="2769326"/>
            <a:ext cx="19158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Fichier</a:t>
            </a:r>
          </a:p>
          <a:p>
            <a:pPr>
              <a:buClr>
                <a:schemeClr val="bg1"/>
              </a:buClr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Analyse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Expérience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Echantillon</a:t>
            </a:r>
          </a:p>
        </p:txBody>
      </p:sp>
    </p:spTree>
    <p:extLst>
      <p:ext uri="{BB962C8B-B14F-4D97-AF65-F5344CB8AC3E}">
        <p14:creationId xmlns:p14="http://schemas.microsoft.com/office/powerpoint/2010/main" val="383873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logiciel, capture d’écran, Icône d’ordinateur&#10;&#10;Description générée automatiquement">
            <a:extLst>
              <a:ext uri="{FF2B5EF4-FFF2-40B4-BE49-F238E27FC236}">
                <a16:creationId xmlns:a16="http://schemas.microsoft.com/office/drawing/2014/main" id="{3641543C-3D42-A82B-1B3D-482DD886A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202" y="0"/>
            <a:ext cx="6798798" cy="5143500"/>
          </a:xfrm>
          <a:prstGeom prst="rect">
            <a:avLst/>
          </a:prstGeom>
        </p:spPr>
      </p:pic>
      <p:pic>
        <p:nvPicPr>
          <p:cNvPr id="3" name="Image 2" descr="Une image contenant texte, logiciel, Icône d’ordinateur, Page web&#10;&#10;Description générée automatiquement">
            <a:extLst>
              <a:ext uri="{FF2B5EF4-FFF2-40B4-BE49-F238E27FC236}">
                <a16:creationId xmlns:a16="http://schemas.microsoft.com/office/drawing/2014/main" id="{F159ED91-C1E7-C32B-4CC7-FEB74AC06D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588" t="7770" r="4218" b="42775"/>
          <a:stretch/>
        </p:blipFill>
        <p:spPr>
          <a:xfrm>
            <a:off x="458003" y="129199"/>
            <a:ext cx="4877790" cy="349662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545115-1A47-3C41-097D-3875357AAFB0}"/>
              </a:ext>
            </a:extLst>
          </p:cNvPr>
          <p:cNvSpPr txBox="1"/>
          <p:nvPr/>
        </p:nvSpPr>
        <p:spPr>
          <a:xfrm>
            <a:off x="458003" y="4163802"/>
            <a:ext cx="1930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PMT à conserver entre les expériences</a:t>
            </a:r>
          </a:p>
        </p:txBody>
      </p:sp>
      <p:pic>
        <p:nvPicPr>
          <p:cNvPr id="5" name="Graphique 4" descr="Avertissement contour">
            <a:extLst>
              <a:ext uri="{FF2B5EF4-FFF2-40B4-BE49-F238E27FC236}">
                <a16:creationId xmlns:a16="http://schemas.microsoft.com/office/drawing/2014/main" id="{4040529E-02CD-87AB-3DA5-D05A19A8C7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45" y="4181220"/>
            <a:ext cx="441718" cy="44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38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ffichage, ordinateur, capture d’écran&#10;&#10;Description générée automatiquement">
            <a:extLst>
              <a:ext uri="{FF2B5EF4-FFF2-40B4-BE49-F238E27FC236}">
                <a16:creationId xmlns:a16="http://schemas.microsoft.com/office/drawing/2014/main" id="{8D0C83D9-C062-B74F-E66E-58D3722B4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836" y="-13015"/>
            <a:ext cx="6285164" cy="51565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9600E6-A605-39E1-9B05-790FDF7BE8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"/>
          <a:stretch/>
        </p:blipFill>
        <p:spPr>
          <a:xfrm>
            <a:off x="2593950" y="1477047"/>
            <a:ext cx="6536193" cy="69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F91CA4-10C0-A712-EF5B-62A08ADDD4C5}"/>
              </a:ext>
            </a:extLst>
          </p:cNvPr>
          <p:cNvSpPr/>
          <p:nvPr/>
        </p:nvSpPr>
        <p:spPr>
          <a:xfrm>
            <a:off x="2799085" y="453473"/>
            <a:ext cx="3743340" cy="326231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7A1DB4-DC5E-877C-FDEB-FCFF3EB4FFCF}"/>
              </a:ext>
            </a:extLst>
          </p:cNvPr>
          <p:cNvSpPr txBox="1"/>
          <p:nvPr/>
        </p:nvSpPr>
        <p:spPr>
          <a:xfrm>
            <a:off x="319075" y="1765023"/>
            <a:ext cx="19158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Diagram : </a:t>
            </a:r>
          </a:p>
          <a:p>
            <a:pPr>
              <a:buClr>
                <a:schemeClr val="bg1"/>
              </a:buClr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bg1"/>
                </a:solidFill>
                <a:latin typeface="Avenir Book" panose="02000503020000020003" pitchFamily="2" charset="0"/>
              </a:rPr>
              <a:t>Dotplot</a:t>
            </a: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>
              <a:buClr>
                <a:schemeClr val="bg1"/>
              </a:buClr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Contour plot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Histogramme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2B9718-32DD-665E-6053-82C8577B73C8}"/>
              </a:ext>
            </a:extLst>
          </p:cNvPr>
          <p:cNvSpPr/>
          <p:nvPr/>
        </p:nvSpPr>
        <p:spPr>
          <a:xfrm>
            <a:off x="3526971" y="1689464"/>
            <a:ext cx="609600" cy="269966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20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ffichage, ordinateur, capture d’écran&#10;&#10;Description générée automatiquement">
            <a:extLst>
              <a:ext uri="{FF2B5EF4-FFF2-40B4-BE49-F238E27FC236}">
                <a16:creationId xmlns:a16="http://schemas.microsoft.com/office/drawing/2014/main" id="{8D0C83D9-C062-B74F-E66E-58D3722B4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836" y="-13015"/>
            <a:ext cx="6285164" cy="51565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9600E6-A605-39E1-9B05-790FDF7BE8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"/>
          <a:stretch/>
        </p:blipFill>
        <p:spPr>
          <a:xfrm>
            <a:off x="2593950" y="1477047"/>
            <a:ext cx="6536193" cy="69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F91CA4-10C0-A712-EF5B-62A08ADDD4C5}"/>
              </a:ext>
            </a:extLst>
          </p:cNvPr>
          <p:cNvSpPr/>
          <p:nvPr/>
        </p:nvSpPr>
        <p:spPr>
          <a:xfrm>
            <a:off x="2799085" y="453473"/>
            <a:ext cx="3743340" cy="326231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7A1DB4-DC5E-877C-FDEB-FCFF3EB4FFCF}"/>
              </a:ext>
            </a:extLst>
          </p:cNvPr>
          <p:cNvSpPr txBox="1"/>
          <p:nvPr/>
        </p:nvSpPr>
        <p:spPr>
          <a:xfrm>
            <a:off x="214159" y="718745"/>
            <a:ext cx="232747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Button   :</a:t>
            </a:r>
          </a:p>
          <a:p>
            <a:pPr>
              <a:buClr>
                <a:schemeClr val="bg1"/>
              </a:buClr>
            </a:pPr>
            <a:endParaRPr lang="fr-FR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Autopolygon-Gate</a:t>
            </a:r>
            <a:endParaRPr lang="fr-FR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Snap To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Gate</a:t>
            </a: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Polygon</a:t>
            </a: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Gate</a:t>
            </a:r>
            <a:endParaRPr lang="fr-FR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Rectangle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Gate</a:t>
            </a:r>
            <a:endParaRPr lang="fr-FR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Quadrant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Gate</a:t>
            </a: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Interval</a:t>
            </a: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Gate</a:t>
            </a: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 </a:t>
            </a: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Autointerval</a:t>
            </a: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Gate</a:t>
            </a:r>
            <a:endParaRPr lang="fr-FR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Snap-To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Interval</a:t>
            </a:r>
            <a:r>
              <a:rPr lang="fr-FR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fr-FR" dirty="0" err="1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Gate</a:t>
            </a:r>
            <a:endParaRPr lang="fr-FR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2B9718-32DD-665E-6053-82C8577B73C8}"/>
              </a:ext>
            </a:extLst>
          </p:cNvPr>
          <p:cNvSpPr/>
          <p:nvPr/>
        </p:nvSpPr>
        <p:spPr>
          <a:xfrm>
            <a:off x="4929051" y="1689464"/>
            <a:ext cx="1613374" cy="261256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079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affichage&#10;&#10;Description générée automatiquement">
            <a:extLst>
              <a:ext uri="{FF2B5EF4-FFF2-40B4-BE49-F238E27FC236}">
                <a16:creationId xmlns:a16="http://schemas.microsoft.com/office/drawing/2014/main" id="{D622672C-AD90-0086-2C7F-6971F8B33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606" y="0"/>
            <a:ext cx="6296788" cy="516026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EE3F075-AD11-5899-4D5C-E81D4F604582}"/>
              </a:ext>
            </a:extLst>
          </p:cNvPr>
          <p:cNvSpPr txBox="1"/>
          <p:nvPr/>
        </p:nvSpPr>
        <p:spPr>
          <a:xfrm>
            <a:off x="1828801" y="1062446"/>
            <a:ext cx="104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Sélection population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67BE08-0873-1D30-7A26-D56911F2BED6}"/>
              </a:ext>
            </a:extLst>
          </p:cNvPr>
          <p:cNvSpPr txBox="1"/>
          <p:nvPr/>
        </p:nvSpPr>
        <p:spPr>
          <a:xfrm>
            <a:off x="3526972" y="1062445"/>
            <a:ext cx="104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Sélection singulet</a:t>
            </a:r>
          </a:p>
        </p:txBody>
      </p:sp>
    </p:spTree>
    <p:extLst>
      <p:ext uri="{BB962C8B-B14F-4D97-AF65-F5344CB8AC3E}">
        <p14:creationId xmlns:p14="http://schemas.microsoft.com/office/powerpoint/2010/main" val="1248339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affichage, logiciel&#10;&#10;Description générée automatiquement">
            <a:extLst>
              <a:ext uri="{FF2B5EF4-FFF2-40B4-BE49-F238E27FC236}">
                <a16:creationId xmlns:a16="http://schemas.microsoft.com/office/drawing/2014/main" id="{50B95C89-B6E9-41B4-3DB6-C0A7AD13D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540" y="0"/>
            <a:ext cx="6276920" cy="51593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DDEEC4-312D-2D11-D0BD-30B4F8BCD9E9}"/>
              </a:ext>
            </a:extLst>
          </p:cNvPr>
          <p:cNvSpPr txBox="1"/>
          <p:nvPr/>
        </p:nvSpPr>
        <p:spPr>
          <a:xfrm>
            <a:off x="1881054" y="1062446"/>
            <a:ext cx="104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Sélection population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09C0E8-2D02-6760-D2BB-382F3BB323A9}"/>
              </a:ext>
            </a:extLst>
          </p:cNvPr>
          <p:cNvSpPr txBox="1"/>
          <p:nvPr/>
        </p:nvSpPr>
        <p:spPr>
          <a:xfrm>
            <a:off x="1881054" y="2418488"/>
            <a:ext cx="104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Intensité fluo GFP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D24CB4-7873-1379-336F-A98D3E541108}"/>
              </a:ext>
            </a:extLst>
          </p:cNvPr>
          <p:cNvSpPr txBox="1"/>
          <p:nvPr/>
        </p:nvSpPr>
        <p:spPr>
          <a:xfrm>
            <a:off x="3526972" y="1062445"/>
            <a:ext cx="104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Sélection singulet</a:t>
            </a:r>
          </a:p>
        </p:txBody>
      </p:sp>
    </p:spTree>
    <p:extLst>
      <p:ext uri="{BB962C8B-B14F-4D97-AF65-F5344CB8AC3E}">
        <p14:creationId xmlns:p14="http://schemas.microsoft.com/office/powerpoint/2010/main" val="3029738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logiciel, capture d’écran, Icône d’ordinateur&#10;&#10;Description générée automatiquement">
            <a:extLst>
              <a:ext uri="{FF2B5EF4-FFF2-40B4-BE49-F238E27FC236}">
                <a16:creationId xmlns:a16="http://schemas.microsoft.com/office/drawing/2014/main" id="{F35CA62D-4764-2D56-E13B-3EB9E797B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601" y="0"/>
            <a:ext cx="6798798" cy="5143500"/>
          </a:xfrm>
          <a:prstGeom prst="rect">
            <a:avLst/>
          </a:prstGeom>
        </p:spPr>
      </p:pic>
      <p:pic>
        <p:nvPicPr>
          <p:cNvPr id="2" name="Image 1" descr="Une image contenant texte, capture d’écran, logiciel, Icône d’ordinateur&#10;&#10;Description générée automatiquement">
            <a:extLst>
              <a:ext uri="{FF2B5EF4-FFF2-40B4-BE49-F238E27FC236}">
                <a16:creationId xmlns:a16="http://schemas.microsoft.com/office/drawing/2014/main" id="{5BA5E6F4-87AF-F020-ACC7-A2D9C7D85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873" y="1401733"/>
            <a:ext cx="4512255" cy="234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37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diagramme, capture d’écran, Tracé&#10;&#10;Description générée automatiquement">
            <a:extLst>
              <a:ext uri="{FF2B5EF4-FFF2-40B4-BE49-F238E27FC236}">
                <a16:creationId xmlns:a16="http://schemas.microsoft.com/office/drawing/2014/main" id="{0F104A41-455F-C078-175E-D7D245E59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839" y="0"/>
            <a:ext cx="494432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68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iagramme, capture d’écran&#10;&#10;Description générée automatiquement">
            <a:extLst>
              <a:ext uri="{FF2B5EF4-FFF2-40B4-BE49-F238E27FC236}">
                <a16:creationId xmlns:a16="http://schemas.microsoft.com/office/drawing/2014/main" id="{A9106F17-D902-0616-92A9-1A343D69B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049" y="0"/>
            <a:ext cx="40799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27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7954F42-1A20-096A-19D1-9FC00C6A520F}"/>
              </a:ext>
            </a:extLst>
          </p:cNvPr>
          <p:cNvSpPr txBox="1"/>
          <p:nvPr/>
        </p:nvSpPr>
        <p:spPr>
          <a:xfrm>
            <a:off x="921269" y="1450747"/>
            <a:ext cx="3005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>
                <a:solidFill>
                  <a:schemeClr val="bg1"/>
                </a:solidFill>
                <a:latin typeface="Avenir Book" panose="02000503020000020003" pitchFamily="2" charset="0"/>
                <a:cs typeface="Times New Roman" panose="02020603050405020304" pitchFamily="18" charset="0"/>
              </a:rPr>
              <a:t>Cytomètre analyseur Fortessa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6C23044-5C0E-ED29-8071-A1EE5B7BD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365500"/>
              </p:ext>
            </p:extLst>
          </p:nvPr>
        </p:nvGraphicFramePr>
        <p:xfrm>
          <a:off x="116165" y="1822840"/>
          <a:ext cx="4330824" cy="21234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82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27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Tarifs horaire HT machine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Tarifs horaire HT personnel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Biosit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26</a:t>
                      </a:r>
                      <a:endParaRPr lang="fr-F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26</a:t>
                      </a:r>
                      <a:endParaRPr lang="fr-F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UR1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38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38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Académique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73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36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110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Privé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120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70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190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BFEB795-BBFC-AD92-47DF-8F6750F11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049742"/>
              </p:ext>
            </p:extLst>
          </p:nvPr>
        </p:nvGraphicFramePr>
        <p:xfrm>
          <a:off x="4688165" y="1822840"/>
          <a:ext cx="4330824" cy="21234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82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27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400" b="1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Tarifs horaire HT machine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Tarifs horaire HT personnel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Biosit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65</a:t>
                      </a:r>
                      <a:endParaRPr lang="fr-F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65</a:t>
                      </a:r>
                      <a:endParaRPr lang="fr-F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UR1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118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118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Académique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165</a:t>
                      </a:r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</a:rPr>
                        <a:t>70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</a:rPr>
                        <a:t>225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Privé</a:t>
                      </a:r>
                      <a:endParaRPr lang="fr-F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</a:rPr>
                        <a:t>340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</a:rPr>
                        <a:t>70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</a:rPr>
                        <a:t>410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5A969CA-C531-1F02-4079-4170BAE082CF}"/>
              </a:ext>
            </a:extLst>
          </p:cNvPr>
          <p:cNvSpPr txBox="1"/>
          <p:nvPr/>
        </p:nvSpPr>
        <p:spPr>
          <a:xfrm>
            <a:off x="5952946" y="1506271"/>
            <a:ext cx="1861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>
                <a:solidFill>
                  <a:schemeClr val="bg1"/>
                </a:solidFill>
                <a:latin typeface="Avenir Book" panose="02000503020000020003" pitchFamily="2" charset="0"/>
                <a:cs typeface="Times New Roman" panose="02020603050405020304" pitchFamily="18" charset="0"/>
              </a:rPr>
              <a:t>Trieur Aria Fusion</a:t>
            </a:r>
          </a:p>
        </p:txBody>
      </p:sp>
      <p:pic>
        <p:nvPicPr>
          <p:cNvPr id="7" name="Image 6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07DCFE52-2173-A7D0-2606-E6FF45EDFA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42"/>
          <a:stretch/>
        </p:blipFill>
        <p:spPr>
          <a:xfrm>
            <a:off x="6120425" y="0"/>
            <a:ext cx="3023575" cy="1004935"/>
          </a:xfrm>
          <a:prstGeom prst="rect">
            <a:avLst/>
          </a:prstGeom>
        </p:spPr>
      </p:pic>
      <p:sp>
        <p:nvSpPr>
          <p:cNvPr id="8" name="Google Shape;170;p39">
            <a:extLst>
              <a:ext uri="{FF2B5EF4-FFF2-40B4-BE49-F238E27FC236}">
                <a16:creationId xmlns:a16="http://schemas.microsoft.com/office/drawing/2014/main" id="{0B5E962A-B148-C244-83F2-D8C53EA840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165" y="105903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Tarifs 2023</a:t>
            </a:r>
          </a:p>
        </p:txBody>
      </p:sp>
      <p:cxnSp>
        <p:nvCxnSpPr>
          <p:cNvPr id="9" name="Google Shape;172;p39">
            <a:extLst>
              <a:ext uri="{FF2B5EF4-FFF2-40B4-BE49-F238E27FC236}">
                <a16:creationId xmlns:a16="http://schemas.microsoft.com/office/drawing/2014/main" id="{720D7A20-71EF-71FF-3AD9-433EA51F3723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FD8B9E-DE79-52C1-B0EA-55552DBA9E1D}"/>
              </a:ext>
            </a:extLst>
          </p:cNvPr>
          <p:cNvSpPr/>
          <p:nvPr/>
        </p:nvSpPr>
        <p:spPr>
          <a:xfrm>
            <a:off x="479430" y="4005469"/>
            <a:ext cx="5992280" cy="9933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oogle Shape;2113;p64">
            <a:extLst>
              <a:ext uri="{FF2B5EF4-FFF2-40B4-BE49-F238E27FC236}">
                <a16:creationId xmlns:a16="http://schemas.microsoft.com/office/drawing/2014/main" id="{3B335AAE-6B5D-7B86-1977-EE8E24C42E8A}"/>
              </a:ext>
            </a:extLst>
          </p:cNvPr>
          <p:cNvSpPr txBox="1">
            <a:spLocks/>
          </p:cNvSpPr>
          <p:nvPr/>
        </p:nvSpPr>
        <p:spPr>
          <a:xfrm>
            <a:off x="371192" y="1116465"/>
            <a:ext cx="8401616" cy="38624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just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Un </a:t>
            </a:r>
            <a:r>
              <a:rPr lang="fr-FR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LSR </a:t>
            </a:r>
            <a:r>
              <a:rPr lang="fr-FR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Fortessa</a:t>
            </a:r>
            <a:r>
              <a:rPr lang="fr-FR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 X-20 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(</a:t>
            </a:r>
            <a:r>
              <a:rPr lang="fr-FR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Becton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 Dickinson) : 5 lasers (18 fluorescences) : bleu 488nm, jaune 561 nm, rouge 640nm, violet 405nm, UV 355 nm. Passeur de plaque 96 puits</a:t>
            </a:r>
          </a:p>
          <a:p>
            <a:pPr marL="285750" indent="-285750" algn="just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Trieur </a:t>
            </a:r>
            <a:r>
              <a:rPr lang="fr-FR" sz="16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FACSAria</a:t>
            </a:r>
            <a:r>
              <a:rPr lang="fr-FR" sz="1600" b="1" dirty="0">
                <a:solidFill>
                  <a:schemeClr val="bg1"/>
                </a:solidFill>
                <a:latin typeface="Avenir Book" panose="02000503020000020003" pitchFamily="2" charset="0"/>
              </a:rPr>
              <a:t> FUSION 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(</a:t>
            </a:r>
            <a:r>
              <a:rPr lang="fr-FR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Becton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 Dickinson) capable de séparer jusqu’à 4 populations en simultané sur différents paramètres, mêmes lasers que </a:t>
            </a:r>
            <a:r>
              <a:rPr lang="fr-FR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Fortessa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. Passeur de plaque 96 puits</a:t>
            </a:r>
          </a:p>
          <a:p>
            <a:pPr marL="285750" indent="-285750" algn="just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Localisation : Campus de Villejean, bâtiment 8 </a:t>
            </a:r>
            <a:r>
              <a:rPr lang="fr-FR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Biosit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, 2ème étage, pièce 232</a:t>
            </a:r>
            <a:b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</a:br>
            <a:endParaRPr lang="fr-F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  <a:p>
            <a:pPr marL="285750" indent="-285750" algn="just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Contacts : Alexis Aimé </a:t>
            </a:r>
            <a:r>
              <a:rPr lang="fr-FR" sz="1600" i="0" u="none" strike="noStrike" dirty="0">
                <a:solidFill>
                  <a:srgbClr val="606F80"/>
                </a:solidFill>
                <a:effectLst/>
                <a:latin typeface="Avenir Book" panose="02000503020000020003" pitchFamily="2" charset="0"/>
                <a:hlinkClick r:id="rId3"/>
              </a:rPr>
              <a:t>alexis.aime@univ-rennes.fr</a:t>
            </a:r>
            <a:r>
              <a:rPr lang="fr-FR" sz="1600" dirty="0">
                <a:solidFill>
                  <a:srgbClr val="606F80"/>
                </a:solidFill>
                <a:latin typeface="Avenir Book" panose="02000503020000020003" pitchFamily="2" charset="0"/>
              </a:rPr>
              <a:t> 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/ Laurent </a:t>
            </a:r>
            <a:r>
              <a:rPr lang="fr-FR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Deleurme</a:t>
            </a:r>
            <a:r>
              <a:rPr lang="fr-FR" sz="1600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  <a:r>
              <a:rPr lang="fr-FR" sz="1600" i="0" u="none" strike="noStrike" dirty="0">
                <a:solidFill>
                  <a:srgbClr val="606F80"/>
                </a:solidFill>
                <a:effectLst/>
                <a:latin typeface="Avenir Book" panose="02000503020000020003" pitchFamily="2" charset="0"/>
                <a:hlinkClick r:id="rId4"/>
              </a:rPr>
              <a:t>laurent.deleurme@univ-rennes.fr</a:t>
            </a:r>
            <a:endParaRPr lang="fr-FR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8" name="Image 7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A2A64395-0B1D-A1A2-9009-CCE28D9582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842"/>
          <a:stretch/>
        </p:blipFill>
        <p:spPr>
          <a:xfrm>
            <a:off x="6120425" y="0"/>
            <a:ext cx="3023575" cy="1004935"/>
          </a:xfrm>
          <a:prstGeom prst="rect">
            <a:avLst/>
          </a:prstGeom>
        </p:spPr>
      </p:pic>
      <p:sp>
        <p:nvSpPr>
          <p:cNvPr id="7" name="Google Shape;170;p39">
            <a:extLst>
              <a:ext uri="{FF2B5EF4-FFF2-40B4-BE49-F238E27FC236}">
                <a16:creationId xmlns:a16="http://schemas.microsoft.com/office/drawing/2014/main" id="{83BF18B8-F764-7611-4C30-7C2EFCD6DF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165" y="105903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Localisation des machines</a:t>
            </a:r>
          </a:p>
        </p:txBody>
      </p:sp>
      <p:cxnSp>
        <p:nvCxnSpPr>
          <p:cNvPr id="9" name="Google Shape;172;p39">
            <a:extLst>
              <a:ext uri="{FF2B5EF4-FFF2-40B4-BE49-F238E27FC236}">
                <a16:creationId xmlns:a16="http://schemas.microsoft.com/office/drawing/2014/main" id="{467F0D45-9A52-8A2A-ACF7-E9DA4B1F1757}"/>
              </a:ext>
            </a:extLst>
          </p:cNvPr>
          <p:cNvCxnSpPr/>
          <p:nvPr/>
        </p:nvCxnSpPr>
        <p:spPr>
          <a:xfrm>
            <a:off x="221015" y="153608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6B8FA3E5-11AE-2B68-706E-CF7F3A6B9971}"/>
              </a:ext>
            </a:extLst>
          </p:cNvPr>
          <p:cNvSpPr txBox="1"/>
          <p:nvPr/>
        </p:nvSpPr>
        <p:spPr>
          <a:xfrm>
            <a:off x="2380973" y="4637384"/>
            <a:ext cx="27574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1pPr>
          </a:lstStyle>
          <a:p>
            <a:r>
              <a:rPr lang="fr-FR" dirty="0"/>
              <a:t>https://</a:t>
            </a:r>
            <a:r>
              <a:rPr lang="fr-FR" dirty="0" err="1"/>
              <a:t>fluorofinder.com</a:t>
            </a:r>
            <a:r>
              <a:rPr lang="fr-FR" dirty="0"/>
              <a:t>/</a:t>
            </a:r>
            <a:r>
              <a:rPr lang="fr-FR" dirty="0" err="1"/>
              <a:t>omips</a:t>
            </a:r>
            <a:r>
              <a:rPr lang="fr-FR" dirty="0"/>
              <a:t>/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9772CF-B641-04E3-1C51-BEA772DEF72F}"/>
              </a:ext>
            </a:extLst>
          </p:cNvPr>
          <p:cNvSpPr txBox="1"/>
          <p:nvPr/>
        </p:nvSpPr>
        <p:spPr>
          <a:xfrm>
            <a:off x="2380973" y="4205308"/>
            <a:ext cx="40907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https://</a:t>
            </a:r>
            <a:r>
              <a:rPr lang="fr-FR" dirty="0" err="1">
                <a:solidFill>
                  <a:schemeClr val="bg1"/>
                </a:solidFill>
                <a:latin typeface="Avenir Book" panose="02000503020000020003" pitchFamily="2" charset="0"/>
              </a:rPr>
              <a:t>onlinelibrary.wiley.com</a:t>
            </a:r>
            <a:r>
              <a:rPr lang="fr-FR" dirty="0">
                <a:solidFill>
                  <a:schemeClr val="bg1"/>
                </a:solidFill>
                <a:latin typeface="Avenir Book" panose="02000503020000020003" pitchFamily="2" charset="0"/>
              </a:rPr>
              <a:t>/journal/15524930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0B061A-8FDB-9C10-9CD5-31F571021D16}"/>
              </a:ext>
            </a:extLst>
          </p:cNvPr>
          <p:cNvSpPr txBox="1"/>
          <p:nvPr/>
        </p:nvSpPr>
        <p:spPr>
          <a:xfrm>
            <a:off x="629607" y="4090634"/>
            <a:ext cx="1751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Journal spécialisé en </a:t>
            </a:r>
            <a:r>
              <a:rPr lang="fr-FR" b="1" dirty="0" err="1">
                <a:solidFill>
                  <a:schemeClr val="bg1"/>
                </a:solidFill>
              </a:rPr>
              <a:t>cytométrie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AF8845-5AC9-9B95-4551-AAE08EFD1FD6}"/>
              </a:ext>
            </a:extLst>
          </p:cNvPr>
          <p:cNvSpPr txBox="1"/>
          <p:nvPr/>
        </p:nvSpPr>
        <p:spPr>
          <a:xfrm>
            <a:off x="490461" y="4613854"/>
            <a:ext cx="2004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Listing de marqueurs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37AAB40F-66F3-9684-5BA1-3434B6C02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4685" y="2685054"/>
            <a:ext cx="2594624" cy="623444"/>
          </a:xfrm>
        </p:spPr>
        <p:txBody>
          <a:bodyPr/>
          <a:lstStyle/>
          <a:p>
            <a:pPr algn="ctr"/>
            <a:r>
              <a:rPr lang="fr-FR" sz="2800" b="1" dirty="0"/>
              <a:t>Questions ?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13C1FE-EA0D-C5A1-47F7-6387CB18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70" y="1630350"/>
            <a:ext cx="6406855" cy="941400"/>
          </a:xfrm>
        </p:spPr>
        <p:txBody>
          <a:bodyPr/>
          <a:lstStyle/>
          <a:p>
            <a:pPr algn="ctr"/>
            <a:r>
              <a:rPr lang="fr-FR" sz="3200" dirty="0"/>
              <a:t>Merci pour votre attention !</a:t>
            </a:r>
          </a:p>
        </p:txBody>
      </p:sp>
    </p:spTree>
    <p:extLst>
      <p:ext uri="{BB962C8B-B14F-4D97-AF65-F5344CB8AC3E}">
        <p14:creationId xmlns:p14="http://schemas.microsoft.com/office/powerpoint/2010/main" val="1420943529"/>
      </p:ext>
    </p:extLst>
  </p:cSld>
  <p:clrMapOvr>
    <a:masterClrMapping/>
  </p:clrMapOvr>
</p:sld>
</file>

<file path=ppt/theme/theme1.xml><?xml version="1.0" encoding="utf-8"?>
<a:theme xmlns:a="http://schemas.openxmlformats.org/drawingml/2006/main" name="Futuristic Background by Slidesgo">
  <a:themeElements>
    <a:clrScheme name="Simple Light">
      <a:dk1>
        <a:srgbClr val="254C43"/>
      </a:dk1>
      <a:lt1>
        <a:srgbClr val="FFFFFF"/>
      </a:lt1>
      <a:dk2>
        <a:srgbClr val="FF9793"/>
      </a:dk2>
      <a:lt2>
        <a:srgbClr val="B73E73"/>
      </a:lt2>
      <a:accent1>
        <a:srgbClr val="DF478A"/>
      </a:accent1>
      <a:accent2>
        <a:srgbClr val="FF6C67"/>
      </a:accent2>
      <a:accent3>
        <a:srgbClr val="DDA6BE"/>
      </a:accent3>
      <a:accent4>
        <a:srgbClr val="DF478A"/>
      </a:accent4>
      <a:accent5>
        <a:srgbClr val="D6332E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18196</TotalTime>
  <Words>732</Words>
  <Application>Microsoft Macintosh PowerPoint</Application>
  <PresentationFormat>Affichage à l'écran (16:9)</PresentationFormat>
  <Paragraphs>146</Paragraphs>
  <Slides>21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Montserrat ExtraLight</vt:lpstr>
      <vt:lpstr>Avenir Book</vt:lpstr>
      <vt:lpstr>Montserrat ExtraBold</vt:lpstr>
      <vt:lpstr>Arial</vt:lpstr>
      <vt:lpstr>Montserrat</vt:lpstr>
      <vt:lpstr>Times New Roman</vt:lpstr>
      <vt:lpstr>AdvTT5843c571+20</vt:lpstr>
      <vt:lpstr>Wingdings</vt:lpstr>
      <vt:lpstr>AdvTT5843c571</vt:lpstr>
      <vt:lpstr>Futuristic Background by Slidesgo</vt:lpstr>
      <vt:lpstr>Cytométrie en flux</vt:lpstr>
      <vt:lpstr>Présentation PowerPoint</vt:lpstr>
      <vt:lpstr>Principe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Tarifs 2023</vt:lpstr>
      <vt:lpstr>Localisation des machines</vt:lpstr>
      <vt:lpstr>Merci pour votre attention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Cytométrie en flux</dc:title>
  <cp:lastModifiedBy>Hugo Coppens</cp:lastModifiedBy>
  <cp:revision>103</cp:revision>
  <dcterms:modified xsi:type="dcterms:W3CDTF">2023-12-13T11:20:07Z</dcterms:modified>
</cp:coreProperties>
</file>